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75" r:id="rId2"/>
    <p:sldId id="589" r:id="rId3"/>
    <p:sldId id="615" r:id="rId4"/>
    <p:sldId id="614" r:id="rId5"/>
    <p:sldId id="613" r:id="rId6"/>
    <p:sldId id="616" r:id="rId7"/>
    <p:sldId id="612" r:id="rId8"/>
    <p:sldId id="610" r:id="rId9"/>
    <p:sldId id="609" r:id="rId10"/>
    <p:sldId id="626" r:id="rId11"/>
    <p:sldId id="627" r:id="rId12"/>
    <p:sldId id="628" r:id="rId13"/>
    <p:sldId id="629" r:id="rId14"/>
    <p:sldId id="617" r:id="rId15"/>
    <p:sldId id="630" r:id="rId16"/>
    <p:sldId id="631" r:id="rId17"/>
    <p:sldId id="632" r:id="rId18"/>
    <p:sldId id="633" r:id="rId19"/>
    <p:sldId id="599" r:id="rId20"/>
    <p:sldId id="634" r:id="rId21"/>
    <p:sldId id="635" r:id="rId22"/>
    <p:sldId id="620" r:id="rId23"/>
    <p:sldId id="606" r:id="rId24"/>
    <p:sldId id="637" r:id="rId25"/>
    <p:sldId id="638" r:id="rId26"/>
    <p:sldId id="624" r:id="rId27"/>
  </p:sldIdLst>
  <p:sldSz cx="12192000" cy="6858000"/>
  <p:notesSz cx="6858000" cy="9144000"/>
  <p:custDataLst>
    <p:tags r:id="rId29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40" userDrawn="1">
          <p15:clr>
            <a:srgbClr val="A4A3A4"/>
          </p15:clr>
        </p15:guide>
        <p15:guide id="4" orient="horz" pos="2682" userDrawn="1">
          <p15:clr>
            <a:srgbClr val="A4A3A4"/>
          </p15:clr>
        </p15:guide>
        <p15:guide id="5" pos="733" userDrawn="1">
          <p15:clr>
            <a:srgbClr val="A4A3A4"/>
          </p15:clr>
        </p15:guide>
        <p15:guide id="7" orient="horz" pos="3113" userDrawn="1">
          <p15:clr>
            <a:srgbClr val="A4A3A4"/>
          </p15:clr>
        </p15:guide>
        <p15:guide id="9" orient="horz" pos="2614" userDrawn="1">
          <p15:clr>
            <a:srgbClr val="A4A3A4"/>
          </p15:clr>
        </p15:guide>
        <p15:guide id="10" orient="horz" pos="3317" userDrawn="1">
          <p15:clr>
            <a:srgbClr val="A4A3A4"/>
          </p15:clr>
        </p15:guide>
        <p15:guide id="11" pos="5813" userDrawn="1">
          <p15:clr>
            <a:srgbClr val="A4A3A4"/>
          </p15:clr>
        </p15:guide>
        <p15:guide id="12" pos="359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89494"/>
    <a:srgbClr val="939FB3"/>
    <a:srgbClr val="7A89A2"/>
    <a:srgbClr val="546278"/>
    <a:srgbClr val="AFABAB"/>
    <a:srgbClr val="404B5C"/>
    <a:srgbClr val="FF3F3F"/>
    <a:srgbClr val="D1B628"/>
    <a:srgbClr val="969696"/>
    <a:srgbClr val="FDFC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7" autoAdjust="0"/>
    <p:restoredTop sz="93539" autoAdjust="0"/>
  </p:normalViewPr>
  <p:slideViewPr>
    <p:cSldViewPr snapToGrid="0">
      <p:cViewPr varScale="1">
        <p:scale>
          <a:sx n="85" d="100"/>
          <a:sy n="85" d="100"/>
        </p:scale>
        <p:origin x="48" y="67"/>
      </p:cViewPr>
      <p:guideLst>
        <p:guide orient="horz" pos="640"/>
        <p:guide orient="horz" pos="2682"/>
        <p:guide pos="733"/>
        <p:guide orient="horz" pos="3113"/>
        <p:guide orient="horz" pos="2614"/>
        <p:guide orient="horz" pos="3317"/>
        <p:guide pos="5813"/>
        <p:guide pos="359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D320F9-CD8B-412C-A3AE-4041E3EB4EE6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A30E29-279A-4402-B57B-943A82705F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0852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4124B6-0ED5-464B-9C8F-0D3A0D07A3F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9927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FF8E6-BB84-4E5B-8C83-774C0E38CFC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38121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FF8E6-BB84-4E5B-8C83-774C0E38CFC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11642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FF8E6-BB84-4E5B-8C83-774C0E38CFC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4489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FF8E6-BB84-4E5B-8C83-774C0E38CFC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4059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FF8E6-BB84-4E5B-8C83-774C0E38CFC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14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FF8E6-BB84-4E5B-8C83-774C0E38CFC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7948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FF8E6-BB84-4E5B-8C83-774C0E38CFC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92288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FF8E6-BB84-4E5B-8C83-774C0E38CFC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58790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FF8E6-BB84-4E5B-8C83-774C0E38CFC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74628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FF8E6-BB84-4E5B-8C83-774C0E38CFC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416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FF8E6-BB84-4E5B-8C83-774C0E38CFC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08049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FF8E6-BB84-4E5B-8C83-774C0E38CFC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5232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FF8E6-BB84-4E5B-8C83-774C0E38CFC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9836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FF8E6-BB84-4E5B-8C83-774C0E38CFC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6538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FF8E6-BB84-4E5B-8C83-774C0E38CFC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59108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FF8E6-BB84-4E5B-8C83-774C0E38CFC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2310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FF8E6-BB84-4E5B-8C83-774C0E38CFC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2265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FF8E6-BB84-4E5B-8C83-774C0E38CFC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682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FF8E6-BB84-4E5B-8C83-774C0E38CFC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6065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FF8E6-BB84-4E5B-8C83-774C0E38CFC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3374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FF8E6-BB84-4E5B-8C83-774C0E38CFC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03815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FF8E6-BB84-4E5B-8C83-774C0E38CFC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04182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FF8E6-BB84-4E5B-8C83-774C0E38CFC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5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FF8E6-BB84-4E5B-8C83-774C0E38CFC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88044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FF8E6-BB84-4E5B-8C83-774C0E38CFC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122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CFDE3-79DF-4CA1-A3B6-188EFB09D703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F4FA4-8FD4-4374-82DA-D1917EBD3B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9195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CFDE3-79DF-4CA1-A3B6-188EFB09D703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F4FA4-8FD4-4374-82DA-D1917EBD3B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2309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CFDE3-79DF-4CA1-A3B6-188EFB09D703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F4FA4-8FD4-4374-82DA-D1917EBD3B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9487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CFDE3-79DF-4CA1-A3B6-188EFB09D703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F4FA4-8FD4-4374-82DA-D1917EBD3B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311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CFDE3-79DF-4CA1-A3B6-188EFB09D703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F4FA4-8FD4-4374-82DA-D1917EBD3B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2699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CFDE3-79DF-4CA1-A3B6-188EFB09D703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F4FA4-8FD4-4374-82DA-D1917EBD3B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3260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CFDE3-79DF-4CA1-A3B6-188EFB09D703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F4FA4-8FD4-4374-82DA-D1917EBD3B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0248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CFDE3-79DF-4CA1-A3B6-188EFB09D703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F4FA4-8FD4-4374-82DA-D1917EBD3B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323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CFDE3-79DF-4CA1-A3B6-188EFB09D703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F4FA4-8FD4-4374-82DA-D1917EBD3B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9211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CFDE3-79DF-4CA1-A3B6-188EFB09D703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F4FA4-8FD4-4374-82DA-D1917EBD3B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287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CFDE3-79DF-4CA1-A3B6-188EFB09D703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F4FA4-8FD4-4374-82DA-D1917EBD3B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530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CFDE3-79DF-4CA1-A3B6-188EFB09D703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F4FA4-8FD4-4374-82DA-D1917EBD3B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960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microsoft.com/office/2007/relationships/hdphoto" Target="../media/hdphoto4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microsoft.com/office/2007/relationships/hdphoto" Target="../media/hdphoto4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microsoft.com/office/2007/relationships/hdphoto" Target="../media/hdphoto4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microsoft.com/office/2007/relationships/hdphoto" Target="../media/hdphoto4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emf"/><Relationship Id="rId7" Type="http://schemas.microsoft.com/office/2007/relationships/hdphoto" Target="../media/hdphoto2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emf"/><Relationship Id="rId7" Type="http://schemas.microsoft.com/office/2007/relationships/hdphoto" Target="../media/hdphoto2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emf"/><Relationship Id="rId7" Type="http://schemas.microsoft.com/office/2007/relationships/hdphoto" Target="../media/hdphoto2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emf"/><Relationship Id="rId7" Type="http://schemas.microsoft.com/office/2007/relationships/hdphoto" Target="../media/hdphoto2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microsoft.com/office/2007/relationships/hdphoto" Target="../media/hdphoto5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microsoft.com/office/2007/relationships/hdphoto" Target="../media/hdphoto5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microsoft.com/office/2007/relationships/hdphoto" Target="../media/hdphoto5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image" Target="../media/image4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microsoft.com/office/2007/relationships/hdphoto" Target="../media/hdphoto6.wd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microsoft.com/office/2007/relationships/hdphoto" Target="../media/hdphoto6.wd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microsoft.com/office/2007/relationships/hdphoto" Target="../media/hdphoto6.wd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microsoft.com/office/2007/relationships/hdphoto" Target="../media/hdphoto2.wd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microsoft.com/office/2007/relationships/hdphoto" Target="../media/hdphoto4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microsoft.com/office/2007/relationships/hdphoto" Target="../media/hdphoto4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CA4D5977-4442-904C-95D4-4184D3E37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483" y="6071181"/>
            <a:ext cx="950547" cy="4687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DCEA3A0-B60D-F34A-8DF5-E831D039ED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8303" y="6134659"/>
            <a:ext cx="1139353" cy="34180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0E76D2B-CB58-CE4B-A19D-BC08D6403975}"/>
              </a:ext>
            </a:extLst>
          </p:cNvPr>
          <p:cNvSpPr txBox="1"/>
          <p:nvPr/>
        </p:nvSpPr>
        <p:spPr>
          <a:xfrm>
            <a:off x="360848" y="2170331"/>
            <a:ext cx="5199123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DINPro" panose="02000503030000020004" pitchFamily="2" charset="0"/>
                <a:ea typeface="+mn-ea"/>
                <a:cs typeface="+mn-cs"/>
              </a:rPr>
              <a:t> </a:t>
            </a:r>
            <a:endParaRPr kumimoji="0" lang="ru-RU" sz="1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DINPro" panose="02000503030000020004" pitchFamily="2" charset="0"/>
              <a:ea typeface="+mn-ea"/>
              <a:cs typeface="+mn-cs"/>
            </a:endParaRPr>
          </a:p>
          <a:p>
            <a:pPr lvl="0">
              <a:defRPr/>
            </a:pPr>
            <a:r>
              <a:rPr lang="ru-RU" sz="2800" dirty="0">
                <a:solidFill>
                  <a:schemeClr val="bg1">
                    <a:lumMod val="50000"/>
                  </a:schemeClr>
                </a:solidFill>
              </a:rPr>
              <a:t>Добросовестная </a:t>
            </a:r>
            <a:endParaRPr lang="en-US" sz="2800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0">
              <a:defRPr/>
            </a:pPr>
            <a:r>
              <a:rPr lang="ru-RU" sz="2800" dirty="0" smtClean="0">
                <a:solidFill>
                  <a:schemeClr val="bg1">
                    <a:lumMod val="50000"/>
                  </a:schemeClr>
                </a:solidFill>
              </a:rPr>
              <a:t>конкуренция</a:t>
            </a:r>
            <a:endParaRPr kumimoji="0" lang="en-US" sz="100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DIN Pro-Regular" panose="02000503030000020004" pitchFamily="2" charset="0"/>
            </a:endParaRPr>
          </a:p>
        </p:txBody>
      </p:sp>
      <p:pic>
        <p:nvPicPr>
          <p:cNvPr id="13" name="Picture 6" descr="https://img2.freepng.ru/20180720/ztu/kisspng-incandescent-light-bulb-computer-icons-electricity-idee-clipart-5b51680d6c44b7.41646597153206170944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57" b="90000" l="4111" r="95667">
                        <a14:foregroundMark x1="15000" y1="34457" x2="15000" y2="34457"/>
                        <a14:foregroundMark x1="14667" y1="48152" x2="14667" y2="48152"/>
                        <a14:foregroundMark x1="45000" y1="46087" x2="45000" y2="46087"/>
                        <a14:foregroundMark x1="43444" y1="45870" x2="43444" y2="45870"/>
                        <a14:foregroundMark x1="41667" y1="50870" x2="41667" y2="50870"/>
                        <a14:foregroundMark x1="56556" y1="52065" x2="56556" y2="52065"/>
                        <a14:foregroundMark x1="51556" y1="47826" x2="51556" y2="47826"/>
                        <a14:foregroundMark x1="54444" y1="45109" x2="54444" y2="45109"/>
                        <a14:foregroundMark x1="49111" y1="45870" x2="49111" y2="45870"/>
                        <a14:foregroundMark x1="49333" y1="85978" x2="49333" y2="85978"/>
                        <a14:foregroundMark x1="16222" y1="61413" x2="16222" y2="61413"/>
                        <a14:foregroundMark x1="24222" y1="72500" x2="24222" y2="72500"/>
                        <a14:foregroundMark x1="22444" y1="21739" x2="22444" y2="21739"/>
                        <a14:foregroundMark x1="35778" y1="16196" x2="35778" y2="16196"/>
                        <a14:foregroundMark x1="48778" y1="14565" x2="48778" y2="14565"/>
                        <a14:foregroundMark x1="63111" y1="15326" x2="63111" y2="15326"/>
                        <a14:foregroundMark x1="75889" y1="22065" x2="75889" y2="22065"/>
                        <a14:foregroundMark x1="55667" y1="46522" x2="55667" y2="46522"/>
                        <a14:foregroundMark x1="82111" y1="35000" x2="82111" y2="35000"/>
                        <a14:foregroundMark x1="88667" y1="48261" x2="88667" y2="48261"/>
                        <a14:foregroundMark x1="85222" y1="62500" x2="85222" y2="62500"/>
                        <a14:foregroundMark x1="75778" y1="74239" x2="75778" y2="742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4752" y="2389665"/>
            <a:ext cx="1098761" cy="112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">
            <a:extLst>
              <a:ext uri="{FF2B5EF4-FFF2-40B4-BE49-F238E27FC236}">
                <a16:creationId xmlns:a16="http://schemas.microsoft.com/office/drawing/2014/main" id="{9F045FB0-48DA-2E49-8789-6CBF64FAE388}"/>
              </a:ext>
            </a:extLst>
          </p:cNvPr>
          <p:cNvSpPr/>
          <p:nvPr/>
        </p:nvSpPr>
        <p:spPr>
          <a:xfrm>
            <a:off x="6096000" y="1110098"/>
            <a:ext cx="6096000" cy="48598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20">
            <a:extLst>
              <a:ext uri="{FF2B5EF4-FFF2-40B4-BE49-F238E27FC236}">
                <a16:creationId xmlns:a16="http://schemas.microsoft.com/office/drawing/2014/main" id="{CA4D5977-4442-904C-95D4-4184D3E37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6157" y="1758799"/>
            <a:ext cx="6637077" cy="327308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24973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9EAFCF2-4FE4-FF41-BE8F-76D966F6DE84}"/>
              </a:ext>
            </a:extLst>
          </p:cNvPr>
          <p:cNvSpPr/>
          <p:nvPr/>
        </p:nvSpPr>
        <p:spPr>
          <a:xfrm>
            <a:off x="0" y="1015068"/>
            <a:ext cx="12192000" cy="4812559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CE648D-9CFE-6744-9837-77CA36285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848" y="357365"/>
            <a:ext cx="359561" cy="2081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A4D5977-4442-904C-95D4-4184D3E379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483" y="6071181"/>
            <a:ext cx="950547" cy="4687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DCEA3A0-B60D-F34A-8DF5-E831D039ED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8303" y="6134659"/>
            <a:ext cx="1139353" cy="341806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1089139" y="2550990"/>
            <a:ext cx="633238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ru-RU" sz="1600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Запрещено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согласование торговых условий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скидок, логистики, условий и способов оплаты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ru-RU" sz="1600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Запрещено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согласование рекламных акций: календаря, механики, других деталей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ru-RU" sz="1600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Запрещено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«</a:t>
            </a:r>
            <a:r>
              <a:rPr lang="ru-RU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сигнализирование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цены»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ea typeface="明朝" charset="-128"/>
              </a:rPr>
              <a:t> (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предварительное объявление о снижении/повышении цен; «проверка» намерений конкурентов/цен конкурентов, пр.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ea typeface="明朝" charset="-128"/>
              </a:rPr>
              <a:t>)</a:t>
            </a:r>
            <a:endParaRPr lang="uk-UA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6" name="Прямоугольник  1"/>
          <p:cNvSpPr/>
          <p:nvPr/>
        </p:nvSpPr>
        <p:spPr>
          <a:xfrm>
            <a:off x="1177279" y="2295039"/>
            <a:ext cx="551237" cy="36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038339" y="1214248"/>
            <a:ext cx="64927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Отношения с Конкурентами</a:t>
            </a:r>
            <a:endParaRPr lang="ru-RU" sz="2800" dirty="0">
              <a:solidFill>
                <a:schemeClr val="tx1">
                  <a:lumMod val="50000"/>
                  <a:lumOff val="50000"/>
                </a:schemeClr>
              </a:solidFill>
              <a:latin typeface="DIN Pro-Regular" panose="02000503030000020004" pitchFamily="2" charset="0"/>
            </a:endParaRPr>
          </a:p>
        </p:txBody>
      </p:sp>
      <p:pic>
        <p:nvPicPr>
          <p:cNvPr id="25" name="Picture 2" descr="https://palata-npr.ru/assets/images/news/all_2/232a6b85-c83e-4d51-a9d7-adc2c0047ad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24"/>
          <a:stretch/>
        </p:blipFill>
        <p:spPr bwMode="auto">
          <a:xfrm>
            <a:off x="7584267" y="1015068"/>
            <a:ext cx="5484100" cy="4818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 1"/>
          <p:cNvSpPr/>
          <p:nvPr/>
        </p:nvSpPr>
        <p:spPr>
          <a:xfrm>
            <a:off x="7584267" y="1003106"/>
            <a:ext cx="11845050" cy="4812560"/>
          </a:xfrm>
          <a:prstGeom prst="rect">
            <a:avLst/>
          </a:prstGeom>
          <a:solidFill>
            <a:srgbClr val="0F161D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0E76D2B-CB58-CE4B-A19D-BC08D6403975}"/>
              </a:ext>
            </a:extLst>
          </p:cNvPr>
          <p:cNvSpPr txBox="1"/>
          <p:nvPr/>
        </p:nvSpPr>
        <p:spPr>
          <a:xfrm>
            <a:off x="1072737" y="322948"/>
            <a:ext cx="73654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Добросовестная конкуренция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DIN Pro-Regular" panose="02000503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2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9EAFCF2-4FE4-FF41-BE8F-76D966F6DE84}"/>
              </a:ext>
            </a:extLst>
          </p:cNvPr>
          <p:cNvSpPr/>
          <p:nvPr/>
        </p:nvSpPr>
        <p:spPr>
          <a:xfrm>
            <a:off x="0" y="1015068"/>
            <a:ext cx="12192000" cy="4812559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CE648D-9CFE-6744-9837-77CA36285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848" y="357365"/>
            <a:ext cx="359561" cy="2081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A4D5977-4442-904C-95D4-4184D3E379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483" y="6071181"/>
            <a:ext cx="950547" cy="4687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DCEA3A0-B60D-F34A-8DF5-E831D039ED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8303" y="6134659"/>
            <a:ext cx="1139353" cy="341806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1089139" y="2550990"/>
            <a:ext cx="63323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hlink"/>
              </a:buClr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Основные правила:</a:t>
            </a:r>
          </a:p>
          <a:p>
            <a:pPr marL="285750" indent="-285750">
              <a:buSzPct val="85000"/>
              <a:buFont typeface="Arial" panose="020B0604020202020204" pitchFamily="34" charset="0"/>
              <a:buChar char="•"/>
            </a:pPr>
            <a:r>
              <a:rPr lang="ru-RU" altLang="ja-JP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Помните: если вы сомневаетесь – избегайте риска – просто не делайте того, в чем сомневаетесь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endParaRPr lang="uk-UA" dirty="0">
              <a:solidFill>
                <a:schemeClr val="tx1">
                  <a:lumMod val="50000"/>
                  <a:lumOff val="50000"/>
                </a:schemeClr>
              </a:solidFill>
              <a:ea typeface="MS PGothic" pitchFamily="34" charset="-128"/>
            </a:endParaRPr>
          </a:p>
          <a:p>
            <a:pPr marL="285750" indent="-285750">
              <a:buSzPct val="850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Если вы не можете чего-то написать, вы не можете этого и говорить</a:t>
            </a:r>
          </a:p>
        </p:txBody>
      </p:sp>
      <p:sp>
        <p:nvSpPr>
          <p:cNvPr id="26" name="Прямоугольник  1"/>
          <p:cNvSpPr/>
          <p:nvPr/>
        </p:nvSpPr>
        <p:spPr>
          <a:xfrm>
            <a:off x="1177279" y="2295039"/>
            <a:ext cx="551237" cy="36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038339" y="1214248"/>
            <a:ext cx="64927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Отношения с Конкурентами</a:t>
            </a:r>
            <a:endParaRPr lang="ru-RU" sz="2800" dirty="0">
              <a:solidFill>
                <a:schemeClr val="tx1">
                  <a:lumMod val="50000"/>
                  <a:lumOff val="50000"/>
                </a:schemeClr>
              </a:solidFill>
              <a:latin typeface="DIN Pro-Regular" panose="02000503030000020004" pitchFamily="2" charset="0"/>
            </a:endParaRPr>
          </a:p>
        </p:txBody>
      </p:sp>
      <p:pic>
        <p:nvPicPr>
          <p:cNvPr id="25" name="Picture 2" descr="https://palata-npr.ru/assets/images/news/all_2/232a6b85-c83e-4d51-a9d7-adc2c0047ad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24"/>
          <a:stretch/>
        </p:blipFill>
        <p:spPr bwMode="auto">
          <a:xfrm>
            <a:off x="7584267" y="1015068"/>
            <a:ext cx="5484100" cy="4818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 1"/>
          <p:cNvSpPr/>
          <p:nvPr/>
        </p:nvSpPr>
        <p:spPr>
          <a:xfrm>
            <a:off x="7584267" y="1003106"/>
            <a:ext cx="11845050" cy="4812560"/>
          </a:xfrm>
          <a:prstGeom prst="rect">
            <a:avLst/>
          </a:prstGeom>
          <a:solidFill>
            <a:srgbClr val="0F161D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0E76D2B-CB58-CE4B-A19D-BC08D6403975}"/>
              </a:ext>
            </a:extLst>
          </p:cNvPr>
          <p:cNvSpPr txBox="1"/>
          <p:nvPr/>
        </p:nvSpPr>
        <p:spPr>
          <a:xfrm>
            <a:off x="1072737" y="322948"/>
            <a:ext cx="73654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Добросовестная конкуренция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DIN Pro-Regular" panose="02000503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0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9EAFCF2-4FE4-FF41-BE8F-76D966F6DE84}"/>
              </a:ext>
            </a:extLst>
          </p:cNvPr>
          <p:cNvSpPr/>
          <p:nvPr/>
        </p:nvSpPr>
        <p:spPr>
          <a:xfrm>
            <a:off x="0" y="1015068"/>
            <a:ext cx="12192000" cy="4812559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CE648D-9CFE-6744-9837-77CA36285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848" y="357365"/>
            <a:ext cx="359561" cy="2081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A4D5977-4442-904C-95D4-4184D3E379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483" y="6071181"/>
            <a:ext cx="950547" cy="4687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DCEA3A0-B60D-F34A-8DF5-E831D039ED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8303" y="6134659"/>
            <a:ext cx="1139353" cy="341806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1089139" y="2550990"/>
            <a:ext cx="633238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hlink"/>
              </a:buClr>
            </a:pPr>
            <a:r>
              <a:rPr lang="ru-RU" sz="2000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«Согласование» означает не только формальные письменные соглашения</a:t>
            </a:r>
          </a:p>
          <a:p>
            <a:pPr>
              <a:buClr>
                <a:schemeClr val="hlink"/>
              </a:buClr>
            </a:pP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Согласованием может считаться:</a:t>
            </a:r>
          </a:p>
          <a:p>
            <a:pPr marL="800100" lvl="1" indent="-342900"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простое обсуждение запрещенных тем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800100" lvl="1" indent="-342900"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</a:pPr>
            <a:r>
              <a:rPr lang="ru-RU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сигнализирование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о планируемом поведении</a:t>
            </a:r>
          </a:p>
          <a:p>
            <a:pPr marL="800100" lvl="1" indent="-342900"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параллельное поведение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buClr>
                <a:schemeClr val="hlink"/>
              </a:buClr>
            </a:pP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Согласие государственных органов не освобождает от обязанности придерживаться требований антимонопольного права</a:t>
            </a:r>
            <a:r>
              <a:rPr lang="uk-UA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明朝" charset="-128"/>
            </a:endParaRPr>
          </a:p>
          <a:p>
            <a:endParaRPr lang="uk-UA" sz="2000" dirty="0"/>
          </a:p>
        </p:txBody>
      </p:sp>
      <p:sp>
        <p:nvSpPr>
          <p:cNvPr id="26" name="Прямоугольник  1"/>
          <p:cNvSpPr/>
          <p:nvPr/>
        </p:nvSpPr>
        <p:spPr>
          <a:xfrm>
            <a:off x="1177279" y="2295039"/>
            <a:ext cx="551237" cy="36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038339" y="1214248"/>
            <a:ext cx="64927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Отношения с Конкурентами</a:t>
            </a:r>
            <a:endParaRPr lang="ru-RU" sz="2800" dirty="0">
              <a:solidFill>
                <a:schemeClr val="tx1">
                  <a:lumMod val="50000"/>
                  <a:lumOff val="50000"/>
                </a:schemeClr>
              </a:solidFill>
              <a:latin typeface="DIN Pro-Regular" panose="02000503030000020004" pitchFamily="2" charset="0"/>
            </a:endParaRPr>
          </a:p>
        </p:txBody>
      </p:sp>
      <p:pic>
        <p:nvPicPr>
          <p:cNvPr id="25" name="Picture 2" descr="https://palata-npr.ru/assets/images/news/all_2/232a6b85-c83e-4d51-a9d7-adc2c0047ad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24"/>
          <a:stretch/>
        </p:blipFill>
        <p:spPr bwMode="auto">
          <a:xfrm>
            <a:off x="7584267" y="1015068"/>
            <a:ext cx="5484100" cy="4818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 1"/>
          <p:cNvSpPr/>
          <p:nvPr/>
        </p:nvSpPr>
        <p:spPr>
          <a:xfrm>
            <a:off x="7584267" y="1003106"/>
            <a:ext cx="11845050" cy="4812560"/>
          </a:xfrm>
          <a:prstGeom prst="rect">
            <a:avLst/>
          </a:prstGeom>
          <a:solidFill>
            <a:srgbClr val="0F161D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0E76D2B-CB58-CE4B-A19D-BC08D6403975}"/>
              </a:ext>
            </a:extLst>
          </p:cNvPr>
          <p:cNvSpPr txBox="1"/>
          <p:nvPr/>
        </p:nvSpPr>
        <p:spPr>
          <a:xfrm>
            <a:off x="1072737" y="322948"/>
            <a:ext cx="73654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Добросовестная конкуренция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DIN Pro-Regular" panose="02000503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0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9EAFCF2-4FE4-FF41-BE8F-76D966F6DE84}"/>
              </a:ext>
            </a:extLst>
          </p:cNvPr>
          <p:cNvSpPr/>
          <p:nvPr/>
        </p:nvSpPr>
        <p:spPr>
          <a:xfrm>
            <a:off x="0" y="1015068"/>
            <a:ext cx="12192000" cy="4812559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CE648D-9CFE-6744-9837-77CA36285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848" y="357365"/>
            <a:ext cx="359561" cy="2081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A4D5977-4442-904C-95D4-4184D3E379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483" y="6071181"/>
            <a:ext cx="950547" cy="4687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DCEA3A0-B60D-F34A-8DF5-E831D039ED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8303" y="6134659"/>
            <a:ext cx="1139353" cy="341806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1089139" y="2550990"/>
            <a:ext cx="6332387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ru-RU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Никогда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ea typeface="明朝" charset="-128"/>
              </a:rPr>
              <a:t>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не обсуждайте щепетильные вопросы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ea typeface="明朝" charset="-128"/>
              </a:rPr>
              <a:t>(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например, цены, объемы производства, сроки, и т.д.). Обсуждаемые вопросы должны быть законными (например, совместное обращение к правительству, лоббирование, и т.д.)</a:t>
            </a:r>
          </a:p>
          <a:p>
            <a:pPr marL="342900" indent="-342900">
              <a:lnSpc>
                <a:spcPct val="90000"/>
              </a:lnSpc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Предварительно запросите и пересмотрите повестку дня, следите за ней</a:t>
            </a:r>
            <a:r>
              <a:rPr lang="uk-UA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  <a:p>
            <a:pPr marL="342900" indent="-342900">
              <a:lnSpc>
                <a:spcPct val="90000"/>
              </a:lnSpc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Вы </a:t>
            </a:r>
            <a:r>
              <a:rPr lang="ru-RU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должны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покинуть встречу, если обсуждаемые вопросы не соответствуют закону</a:t>
            </a:r>
          </a:p>
          <a:p>
            <a:pPr marL="342900" indent="-342900">
              <a:lnSpc>
                <a:spcPct val="90000"/>
              </a:lnSpc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Каждый </a:t>
            </a:r>
            <a:r>
              <a:rPr lang="ru-RU" altLang="ja-JP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контакт должен быть надлежащим образом зафиксирован в письменном виде, с указанием времени, места, участвовавших лиц и обсуждаемых вопросов – бумаги важны</a:t>
            </a:r>
            <a:endParaRPr lang="uk-UA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6" name="Прямоугольник  1"/>
          <p:cNvSpPr/>
          <p:nvPr/>
        </p:nvSpPr>
        <p:spPr>
          <a:xfrm>
            <a:off x="1177279" y="2295039"/>
            <a:ext cx="551237" cy="36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038339" y="1214248"/>
            <a:ext cx="64927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Отношения с Конкурентами</a:t>
            </a:r>
            <a:endParaRPr lang="ru-RU" sz="2800" dirty="0">
              <a:solidFill>
                <a:schemeClr val="tx1">
                  <a:lumMod val="50000"/>
                  <a:lumOff val="50000"/>
                </a:schemeClr>
              </a:solidFill>
              <a:latin typeface="DIN Pro-Regular" panose="02000503030000020004" pitchFamily="2" charset="0"/>
            </a:endParaRPr>
          </a:p>
        </p:txBody>
      </p:sp>
      <p:pic>
        <p:nvPicPr>
          <p:cNvPr id="25" name="Picture 2" descr="https://palata-npr.ru/assets/images/news/all_2/232a6b85-c83e-4d51-a9d7-adc2c0047ad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24"/>
          <a:stretch/>
        </p:blipFill>
        <p:spPr bwMode="auto">
          <a:xfrm>
            <a:off x="7584267" y="1015068"/>
            <a:ext cx="5484100" cy="4818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 1"/>
          <p:cNvSpPr/>
          <p:nvPr/>
        </p:nvSpPr>
        <p:spPr>
          <a:xfrm>
            <a:off x="7584267" y="1003106"/>
            <a:ext cx="11845050" cy="4812560"/>
          </a:xfrm>
          <a:prstGeom prst="rect">
            <a:avLst/>
          </a:prstGeom>
          <a:solidFill>
            <a:srgbClr val="0F161D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0E76D2B-CB58-CE4B-A19D-BC08D6403975}"/>
              </a:ext>
            </a:extLst>
          </p:cNvPr>
          <p:cNvSpPr txBox="1"/>
          <p:nvPr/>
        </p:nvSpPr>
        <p:spPr>
          <a:xfrm>
            <a:off x="1072737" y="322948"/>
            <a:ext cx="73654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Добросовестная конкуренция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DIN Pro-Regular" panose="02000503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31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 1"/>
          <p:cNvSpPr/>
          <p:nvPr/>
        </p:nvSpPr>
        <p:spPr>
          <a:xfrm>
            <a:off x="-6841249" y="1015067"/>
            <a:ext cx="11845050" cy="4812560"/>
          </a:xfrm>
          <a:prstGeom prst="rect">
            <a:avLst/>
          </a:prstGeom>
          <a:solidFill>
            <a:srgbClr val="0F161D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9EAFCF2-4FE4-FF41-BE8F-76D966F6DE84}"/>
              </a:ext>
            </a:extLst>
          </p:cNvPr>
          <p:cNvSpPr/>
          <p:nvPr/>
        </p:nvSpPr>
        <p:spPr>
          <a:xfrm>
            <a:off x="0" y="1015068"/>
            <a:ext cx="12192000" cy="4812559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CE648D-9CFE-6744-9837-77CA36285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848" y="357365"/>
            <a:ext cx="359561" cy="2081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A4D5977-4442-904C-95D4-4184D3E379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483" y="6071181"/>
            <a:ext cx="950547" cy="4687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DCEA3A0-B60D-F34A-8DF5-E831D039ED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8303" y="6134659"/>
            <a:ext cx="1139353" cy="34180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48299" y="4560983"/>
            <a:ext cx="1081340" cy="1145754"/>
          </a:xfrm>
          <a:prstGeom prst="rect">
            <a:avLst/>
          </a:prstGeom>
          <a:solidFill>
            <a:srgbClr val="F9F9F9"/>
          </a:solidFill>
          <a:ln>
            <a:solidFill>
              <a:srgbClr val="F9F9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5595416" y="2792729"/>
            <a:ext cx="66600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hlink"/>
              </a:buClr>
            </a:pPr>
            <a:r>
              <a:rPr lang="ru-RU" sz="2000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Основное правило:</a:t>
            </a:r>
          </a:p>
          <a:p>
            <a:endParaRPr lang="ru-RU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800100" lvl="1" indent="-342900" algn="ctr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Никакие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сведения о конкурентах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СК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 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не стоят того, чтоб подвергать риску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репутацию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Компании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либо вашу собственную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uk-UA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584939" y="1234830"/>
            <a:ext cx="64080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Сбор сведений о конкурентах</a:t>
            </a:r>
            <a:endParaRPr lang="ru-RU" sz="2800" dirty="0">
              <a:solidFill>
                <a:schemeClr val="tx1">
                  <a:lumMod val="50000"/>
                  <a:lumOff val="50000"/>
                </a:schemeClr>
              </a:solidFill>
              <a:latin typeface="DIN Pro-Regular" panose="02000503030000020004" pitchFamily="2" charset="0"/>
            </a:endParaRPr>
          </a:p>
        </p:txBody>
      </p:sp>
      <p:sp>
        <p:nvSpPr>
          <p:cNvPr id="29" name="Прямоугольник  1"/>
          <p:cNvSpPr/>
          <p:nvPr/>
        </p:nvSpPr>
        <p:spPr>
          <a:xfrm>
            <a:off x="5698479" y="2536778"/>
            <a:ext cx="551237" cy="36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0E76D2B-CB58-CE4B-A19D-BC08D6403975}"/>
              </a:ext>
            </a:extLst>
          </p:cNvPr>
          <p:cNvSpPr txBox="1"/>
          <p:nvPr/>
        </p:nvSpPr>
        <p:spPr>
          <a:xfrm>
            <a:off x="1072737" y="322948"/>
            <a:ext cx="103806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200" dirty="0">
                <a:solidFill>
                  <a:srgbClr val="676768"/>
                </a:solidFill>
                <a:latin typeface="DIN Pro-Regular" panose="02000503030000020004" pitchFamily="2" charset="0"/>
              </a:rPr>
              <a:t>Соблюдение применимых </a:t>
            </a:r>
            <a:r>
              <a:rPr lang="ru-RU" sz="1200" dirty="0" smtClean="0">
                <a:solidFill>
                  <a:srgbClr val="676768"/>
                </a:solidFill>
                <a:latin typeface="DIN Pro-Regular" panose="02000503030000020004" pitchFamily="2" charset="0"/>
              </a:rPr>
              <a:t>законов и </a:t>
            </a:r>
            <a:r>
              <a:rPr lang="ru-RU" sz="1200" dirty="0">
                <a:solidFill>
                  <a:srgbClr val="676768"/>
                </a:solidFill>
                <a:latin typeface="DIN Pro-Regular" panose="02000503030000020004" pitchFamily="2" charset="0"/>
              </a:rPr>
              <a:t>нормативных </a:t>
            </a:r>
            <a:r>
              <a:rPr lang="ru-RU" sz="1200" dirty="0" smtClean="0">
                <a:solidFill>
                  <a:srgbClr val="676768"/>
                </a:solidFill>
                <a:latin typeface="DIN Pro-Regular" panose="02000503030000020004" pitchFamily="2" charset="0"/>
              </a:rPr>
              <a:t>актов. </a:t>
            </a:r>
            <a:r>
              <a:rPr lang="ru-RU" sz="1200" dirty="0">
                <a:solidFill>
                  <a:srgbClr val="676768"/>
                </a:solidFill>
                <a:latin typeface="DIN Pro-Regular" panose="02000503030000020004" pitchFamily="2" charset="0"/>
              </a:rPr>
              <a:t>Ненадлежащие </a:t>
            </a:r>
            <a:r>
              <a:rPr lang="ru-RU" sz="1200" dirty="0" smtClean="0">
                <a:solidFill>
                  <a:srgbClr val="676768"/>
                </a:solidFill>
                <a:latin typeface="DIN Pro-Regular" panose="02000503030000020004" pitchFamily="2" charset="0"/>
              </a:rPr>
              <a:t>платежи третьим лицам</a:t>
            </a:r>
            <a:endParaRPr lang="ru-RU" sz="1200" dirty="0">
              <a:solidFill>
                <a:srgbClr val="676768"/>
              </a:solidFill>
              <a:latin typeface="DIN Pro-Regular" panose="02000503030000020004" pitchFamily="2" charset="0"/>
            </a:endParaRPr>
          </a:p>
        </p:txBody>
      </p:sp>
      <p:pic>
        <p:nvPicPr>
          <p:cNvPr id="2050" name="Picture 2" descr="https://www.msk.itctraining.ru/xz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8584" y="1012289"/>
            <a:ext cx="9144000" cy="490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568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9EAFCF2-4FE4-FF41-BE8F-76D966F6DE84}"/>
              </a:ext>
            </a:extLst>
          </p:cNvPr>
          <p:cNvSpPr/>
          <p:nvPr/>
        </p:nvSpPr>
        <p:spPr>
          <a:xfrm>
            <a:off x="0" y="1015068"/>
            <a:ext cx="12192000" cy="4812559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CE648D-9CFE-6744-9837-77CA36285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848" y="357365"/>
            <a:ext cx="359561" cy="2081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A4D5977-4442-904C-95D4-4184D3E379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483" y="6071181"/>
            <a:ext cx="950547" cy="4687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DCEA3A0-B60D-F34A-8DF5-E831D039ED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8303" y="6134659"/>
            <a:ext cx="1139353" cy="34180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48299" y="4560983"/>
            <a:ext cx="1081340" cy="1145754"/>
          </a:xfrm>
          <a:prstGeom prst="rect">
            <a:avLst/>
          </a:prstGeom>
          <a:solidFill>
            <a:srgbClr val="F9F9F9"/>
          </a:solidFill>
          <a:ln>
            <a:solidFill>
              <a:srgbClr val="F9F9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0" name="Picture 6" descr="https://avatars.mds.yandex.net/get-pdb/199965/91868b44-28b4-4587-9418-1d51f1bbc334/s1200?webp=fals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0196"/>
          <a:stretch/>
        </p:blipFill>
        <p:spPr bwMode="auto">
          <a:xfrm>
            <a:off x="1" y="1016000"/>
            <a:ext cx="5026157" cy="480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 1"/>
          <p:cNvSpPr/>
          <p:nvPr/>
        </p:nvSpPr>
        <p:spPr>
          <a:xfrm>
            <a:off x="-6841249" y="1015067"/>
            <a:ext cx="11845050" cy="4812560"/>
          </a:xfrm>
          <a:prstGeom prst="rect">
            <a:avLst/>
          </a:prstGeom>
          <a:solidFill>
            <a:srgbClr val="0F161D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5595416" y="2792729"/>
            <a:ext cx="66600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hlink"/>
              </a:buClr>
            </a:pPr>
            <a:r>
              <a:rPr lang="ru-RU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Всем работникам</a:t>
            </a:r>
            <a:r>
              <a:rPr lang="en-US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запрещено</a:t>
            </a:r>
            <a:r>
              <a:rPr lang="en-US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</a:t>
            </a:r>
          </a:p>
          <a:p>
            <a:pPr marL="285750" indent="-285750">
              <a:buSzPct val="850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Красть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либо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получать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СК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без разрешения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собственника такой информации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buSzPct val="850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Добывать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СК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путем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обмана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искажения фактов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ru-RU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обещаний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либо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угроз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buSzPct val="850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Получать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СК от кого-либо, кто, насколько вам известно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и насколько вы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имеет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е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основания считать, получил эти сведения без разрешения собственника такой информации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5584939" y="1234830"/>
            <a:ext cx="64080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Сбор сведений о конкурентах</a:t>
            </a:r>
            <a:endParaRPr lang="ru-RU" sz="2800" dirty="0">
              <a:solidFill>
                <a:schemeClr val="tx1">
                  <a:lumMod val="50000"/>
                  <a:lumOff val="50000"/>
                </a:schemeClr>
              </a:solidFill>
              <a:latin typeface="DIN Pro-Regular" panose="02000503030000020004" pitchFamily="2" charset="0"/>
            </a:endParaRPr>
          </a:p>
        </p:txBody>
      </p:sp>
      <p:sp>
        <p:nvSpPr>
          <p:cNvPr id="29" name="Прямоугольник  1"/>
          <p:cNvSpPr/>
          <p:nvPr/>
        </p:nvSpPr>
        <p:spPr>
          <a:xfrm>
            <a:off x="5698479" y="2536778"/>
            <a:ext cx="551237" cy="36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0E76D2B-CB58-CE4B-A19D-BC08D6403975}"/>
              </a:ext>
            </a:extLst>
          </p:cNvPr>
          <p:cNvSpPr txBox="1"/>
          <p:nvPr/>
        </p:nvSpPr>
        <p:spPr>
          <a:xfrm>
            <a:off x="1072737" y="322948"/>
            <a:ext cx="103806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200" dirty="0">
                <a:solidFill>
                  <a:srgbClr val="676768"/>
                </a:solidFill>
                <a:latin typeface="DIN Pro-Regular" panose="02000503030000020004" pitchFamily="2" charset="0"/>
              </a:rPr>
              <a:t>Соблюдение применимых </a:t>
            </a:r>
            <a:r>
              <a:rPr lang="ru-RU" sz="1200" dirty="0" smtClean="0">
                <a:solidFill>
                  <a:srgbClr val="676768"/>
                </a:solidFill>
                <a:latin typeface="DIN Pro-Regular" panose="02000503030000020004" pitchFamily="2" charset="0"/>
              </a:rPr>
              <a:t>законов и </a:t>
            </a:r>
            <a:r>
              <a:rPr lang="ru-RU" sz="1200" dirty="0">
                <a:solidFill>
                  <a:srgbClr val="676768"/>
                </a:solidFill>
                <a:latin typeface="DIN Pro-Regular" panose="02000503030000020004" pitchFamily="2" charset="0"/>
              </a:rPr>
              <a:t>нормативных </a:t>
            </a:r>
            <a:r>
              <a:rPr lang="ru-RU" sz="1200" dirty="0" smtClean="0">
                <a:solidFill>
                  <a:srgbClr val="676768"/>
                </a:solidFill>
                <a:latin typeface="DIN Pro-Regular" panose="02000503030000020004" pitchFamily="2" charset="0"/>
              </a:rPr>
              <a:t>актов. </a:t>
            </a:r>
            <a:r>
              <a:rPr lang="ru-RU" sz="1200" dirty="0">
                <a:solidFill>
                  <a:srgbClr val="676768"/>
                </a:solidFill>
                <a:latin typeface="DIN Pro-Regular" panose="02000503030000020004" pitchFamily="2" charset="0"/>
              </a:rPr>
              <a:t>Ненадлежащие </a:t>
            </a:r>
            <a:r>
              <a:rPr lang="ru-RU" sz="1200" dirty="0" smtClean="0">
                <a:solidFill>
                  <a:srgbClr val="676768"/>
                </a:solidFill>
                <a:latin typeface="DIN Pro-Regular" panose="02000503030000020004" pitchFamily="2" charset="0"/>
              </a:rPr>
              <a:t>платежи третьим лицам</a:t>
            </a:r>
            <a:endParaRPr lang="ru-RU" sz="1200" dirty="0">
              <a:solidFill>
                <a:srgbClr val="676768"/>
              </a:solidFill>
              <a:latin typeface="DIN Pro-Regular" panose="02000503030000020004" pitchFamily="2" charset="0"/>
            </a:endParaRPr>
          </a:p>
        </p:txBody>
      </p:sp>
      <p:pic>
        <p:nvPicPr>
          <p:cNvPr id="17" name="Picture 2" descr="https://www.msk.itctraining.ru/xz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8584" y="1012289"/>
            <a:ext cx="9144000" cy="490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874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9EAFCF2-4FE4-FF41-BE8F-76D966F6DE84}"/>
              </a:ext>
            </a:extLst>
          </p:cNvPr>
          <p:cNvSpPr/>
          <p:nvPr/>
        </p:nvSpPr>
        <p:spPr>
          <a:xfrm>
            <a:off x="0" y="1015068"/>
            <a:ext cx="12192000" cy="4812559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CE648D-9CFE-6744-9837-77CA36285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848" y="357365"/>
            <a:ext cx="359561" cy="2081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A4D5977-4442-904C-95D4-4184D3E379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483" y="6071181"/>
            <a:ext cx="950547" cy="4687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DCEA3A0-B60D-F34A-8DF5-E831D039ED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8303" y="6134659"/>
            <a:ext cx="1139353" cy="34180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48299" y="4560983"/>
            <a:ext cx="1081340" cy="1145754"/>
          </a:xfrm>
          <a:prstGeom prst="rect">
            <a:avLst/>
          </a:prstGeom>
          <a:solidFill>
            <a:srgbClr val="F9F9F9"/>
          </a:solidFill>
          <a:ln>
            <a:solidFill>
              <a:srgbClr val="F9F9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0" name="Picture 6" descr="https://avatars.mds.yandex.net/get-pdb/199965/91868b44-28b4-4587-9418-1d51f1bbc334/s1200?webp=fals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0196"/>
          <a:stretch/>
        </p:blipFill>
        <p:spPr bwMode="auto">
          <a:xfrm>
            <a:off x="1" y="1016000"/>
            <a:ext cx="5026157" cy="480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 1"/>
          <p:cNvSpPr/>
          <p:nvPr/>
        </p:nvSpPr>
        <p:spPr>
          <a:xfrm>
            <a:off x="-6841249" y="1015067"/>
            <a:ext cx="11845050" cy="4812560"/>
          </a:xfrm>
          <a:prstGeom prst="rect">
            <a:avLst/>
          </a:prstGeom>
          <a:solidFill>
            <a:srgbClr val="0F161D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5595416" y="2792729"/>
            <a:ext cx="66600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Получение сведений из общедоступных источников</a:t>
            </a:r>
            <a:r>
              <a:rPr lang="uk-UA" dirty="0">
                <a:solidFill>
                  <a:schemeClr val="tx1">
                    <a:lumMod val="50000"/>
                    <a:lumOff val="50000"/>
                  </a:schemeClr>
                </a:solidFill>
                <a:ea typeface="MS PGothic" pitchFamily="34" charset="-128"/>
              </a:rPr>
              <a:t>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ea typeface="MS PGothic" pitchFamily="34" charset="-128"/>
              </a:rPr>
              <a:t>–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допустимо</a:t>
            </a:r>
          </a:p>
          <a:p>
            <a:pPr marL="285750" indent="-285750"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Получение сведений о конкурентах от клиентов или поставщиков – допустимо </a:t>
            </a:r>
            <a:r>
              <a:rPr lang="ru-RU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(при условии их добровольного предоставления</a:t>
            </a:r>
            <a:r>
              <a:rPr lang="uk-UA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  <a:endParaRPr lang="en-US" u="sng" dirty="0">
              <a:solidFill>
                <a:schemeClr val="tx1">
                  <a:lumMod val="50000"/>
                  <a:lumOff val="50000"/>
                </a:schemeClr>
              </a:solidFill>
              <a:ea typeface="MS PGothic" pitchFamily="34" charset="-128"/>
            </a:endParaRPr>
          </a:p>
          <a:p>
            <a:pPr lvl="1">
              <a:buClr>
                <a:srgbClr val="009900"/>
              </a:buClr>
              <a:buFont typeface="Wingdings" pitchFamily="2" charset="2"/>
              <a:buChar char="§"/>
            </a:pPr>
            <a:endParaRPr lang="uk-UA" u="sng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584939" y="1234830"/>
            <a:ext cx="64080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Сбор сведений о конкурентах</a:t>
            </a:r>
            <a:endParaRPr lang="ru-RU" sz="2800" dirty="0">
              <a:solidFill>
                <a:schemeClr val="tx1">
                  <a:lumMod val="50000"/>
                  <a:lumOff val="50000"/>
                </a:schemeClr>
              </a:solidFill>
              <a:latin typeface="DIN Pro-Regular" panose="02000503030000020004" pitchFamily="2" charset="0"/>
            </a:endParaRPr>
          </a:p>
        </p:txBody>
      </p:sp>
      <p:sp>
        <p:nvSpPr>
          <p:cNvPr id="29" name="Прямоугольник  1"/>
          <p:cNvSpPr/>
          <p:nvPr/>
        </p:nvSpPr>
        <p:spPr>
          <a:xfrm>
            <a:off x="5698479" y="2536778"/>
            <a:ext cx="551237" cy="36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0E76D2B-CB58-CE4B-A19D-BC08D6403975}"/>
              </a:ext>
            </a:extLst>
          </p:cNvPr>
          <p:cNvSpPr txBox="1"/>
          <p:nvPr/>
        </p:nvSpPr>
        <p:spPr>
          <a:xfrm>
            <a:off x="1072737" y="322948"/>
            <a:ext cx="103806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200" dirty="0">
                <a:solidFill>
                  <a:srgbClr val="676768"/>
                </a:solidFill>
                <a:latin typeface="DIN Pro-Regular" panose="02000503030000020004" pitchFamily="2" charset="0"/>
              </a:rPr>
              <a:t>Соблюдение применимых </a:t>
            </a:r>
            <a:r>
              <a:rPr lang="ru-RU" sz="1200" dirty="0" smtClean="0">
                <a:solidFill>
                  <a:srgbClr val="676768"/>
                </a:solidFill>
                <a:latin typeface="DIN Pro-Regular" panose="02000503030000020004" pitchFamily="2" charset="0"/>
              </a:rPr>
              <a:t>законов и </a:t>
            </a:r>
            <a:r>
              <a:rPr lang="ru-RU" sz="1200" dirty="0">
                <a:solidFill>
                  <a:srgbClr val="676768"/>
                </a:solidFill>
                <a:latin typeface="DIN Pro-Regular" panose="02000503030000020004" pitchFamily="2" charset="0"/>
              </a:rPr>
              <a:t>нормативных </a:t>
            </a:r>
            <a:r>
              <a:rPr lang="ru-RU" sz="1200" dirty="0" smtClean="0">
                <a:solidFill>
                  <a:srgbClr val="676768"/>
                </a:solidFill>
                <a:latin typeface="DIN Pro-Regular" panose="02000503030000020004" pitchFamily="2" charset="0"/>
              </a:rPr>
              <a:t>актов. </a:t>
            </a:r>
            <a:r>
              <a:rPr lang="ru-RU" sz="1200" dirty="0">
                <a:solidFill>
                  <a:srgbClr val="676768"/>
                </a:solidFill>
                <a:latin typeface="DIN Pro-Regular" panose="02000503030000020004" pitchFamily="2" charset="0"/>
              </a:rPr>
              <a:t>Ненадлежащие </a:t>
            </a:r>
            <a:r>
              <a:rPr lang="ru-RU" sz="1200" dirty="0" smtClean="0">
                <a:solidFill>
                  <a:srgbClr val="676768"/>
                </a:solidFill>
                <a:latin typeface="DIN Pro-Regular" panose="02000503030000020004" pitchFamily="2" charset="0"/>
              </a:rPr>
              <a:t>платежи третьим лицам</a:t>
            </a:r>
            <a:endParaRPr lang="ru-RU" sz="1200" dirty="0">
              <a:solidFill>
                <a:srgbClr val="676768"/>
              </a:solidFill>
              <a:latin typeface="DIN Pro-Regular" panose="02000503030000020004" pitchFamily="2" charset="0"/>
            </a:endParaRPr>
          </a:p>
        </p:txBody>
      </p:sp>
      <p:pic>
        <p:nvPicPr>
          <p:cNvPr id="17" name="Picture 2" descr="https://www.msk.itctraining.ru/xz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8584" y="1012289"/>
            <a:ext cx="9144000" cy="490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763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9EAFCF2-4FE4-FF41-BE8F-76D966F6DE84}"/>
              </a:ext>
            </a:extLst>
          </p:cNvPr>
          <p:cNvSpPr/>
          <p:nvPr/>
        </p:nvSpPr>
        <p:spPr>
          <a:xfrm>
            <a:off x="0" y="1015068"/>
            <a:ext cx="12192000" cy="4812559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CE648D-9CFE-6744-9837-77CA36285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848" y="357365"/>
            <a:ext cx="359561" cy="2081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A4D5977-4442-904C-95D4-4184D3E379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483" y="6071181"/>
            <a:ext cx="950547" cy="4687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DCEA3A0-B60D-F34A-8DF5-E831D039ED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8303" y="6134659"/>
            <a:ext cx="1139353" cy="34180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48299" y="4560983"/>
            <a:ext cx="1081340" cy="1145754"/>
          </a:xfrm>
          <a:prstGeom prst="rect">
            <a:avLst/>
          </a:prstGeom>
          <a:solidFill>
            <a:srgbClr val="F9F9F9"/>
          </a:solidFill>
          <a:ln>
            <a:solidFill>
              <a:srgbClr val="F9F9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0" name="Picture 6" descr="https://avatars.mds.yandex.net/get-pdb/199965/91868b44-28b4-4587-9418-1d51f1bbc334/s1200?webp=fals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0196"/>
          <a:stretch/>
        </p:blipFill>
        <p:spPr bwMode="auto">
          <a:xfrm>
            <a:off x="1" y="1016000"/>
            <a:ext cx="5026157" cy="480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 1"/>
          <p:cNvSpPr/>
          <p:nvPr/>
        </p:nvSpPr>
        <p:spPr>
          <a:xfrm>
            <a:off x="-6841249" y="1015067"/>
            <a:ext cx="11845050" cy="4812560"/>
          </a:xfrm>
          <a:prstGeom prst="rect">
            <a:avLst/>
          </a:prstGeom>
          <a:solidFill>
            <a:srgbClr val="0F161D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5595416" y="2792729"/>
            <a:ext cx="66600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hlink"/>
              </a:buClr>
            </a:pPr>
            <a:r>
              <a:rPr lang="ru-RU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Никогда:</a:t>
            </a:r>
            <a:endParaRPr lang="en-US" u="sng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742950" lvl="1" indent="-285750"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не получайте информацию от конкурентов напрямую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742950" lvl="1" indent="-285750"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не используйте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давление</a:t>
            </a:r>
            <a:r>
              <a:rPr lang="en-US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ru-RU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обещания</a:t>
            </a:r>
            <a:r>
              <a:rPr lang="en-US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либо</a:t>
            </a:r>
            <a:r>
              <a:rPr lang="en-US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угрозы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с намерением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получить сведения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742950" lvl="1" indent="-285750"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не просите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кого-либо и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не позволяйте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кому-либо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действовать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вопреки закону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742950" lvl="1" indent="-285750"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не обращайтесь к конфиденциальным источникам (например, к члену семьи)</a:t>
            </a:r>
            <a:r>
              <a:rPr lang="uk-UA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5584939" y="1234830"/>
            <a:ext cx="64080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Сбор сведений о конкурентах</a:t>
            </a:r>
            <a:endParaRPr lang="ru-RU" sz="2800" dirty="0">
              <a:solidFill>
                <a:schemeClr val="tx1">
                  <a:lumMod val="50000"/>
                  <a:lumOff val="50000"/>
                </a:schemeClr>
              </a:solidFill>
              <a:latin typeface="DIN Pro-Regular" panose="02000503030000020004" pitchFamily="2" charset="0"/>
            </a:endParaRPr>
          </a:p>
        </p:txBody>
      </p:sp>
      <p:sp>
        <p:nvSpPr>
          <p:cNvPr id="29" name="Прямоугольник  1"/>
          <p:cNvSpPr/>
          <p:nvPr/>
        </p:nvSpPr>
        <p:spPr>
          <a:xfrm>
            <a:off x="5698479" y="2536778"/>
            <a:ext cx="551237" cy="36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0E76D2B-CB58-CE4B-A19D-BC08D6403975}"/>
              </a:ext>
            </a:extLst>
          </p:cNvPr>
          <p:cNvSpPr txBox="1"/>
          <p:nvPr/>
        </p:nvSpPr>
        <p:spPr>
          <a:xfrm>
            <a:off x="1072737" y="322948"/>
            <a:ext cx="103806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200" dirty="0">
                <a:solidFill>
                  <a:srgbClr val="676768"/>
                </a:solidFill>
                <a:latin typeface="DIN Pro-Regular" panose="02000503030000020004" pitchFamily="2" charset="0"/>
              </a:rPr>
              <a:t>Соблюдение применимых </a:t>
            </a:r>
            <a:r>
              <a:rPr lang="ru-RU" sz="1200" dirty="0" smtClean="0">
                <a:solidFill>
                  <a:srgbClr val="676768"/>
                </a:solidFill>
                <a:latin typeface="DIN Pro-Regular" panose="02000503030000020004" pitchFamily="2" charset="0"/>
              </a:rPr>
              <a:t>законов и </a:t>
            </a:r>
            <a:r>
              <a:rPr lang="ru-RU" sz="1200" dirty="0">
                <a:solidFill>
                  <a:srgbClr val="676768"/>
                </a:solidFill>
                <a:latin typeface="DIN Pro-Regular" panose="02000503030000020004" pitchFamily="2" charset="0"/>
              </a:rPr>
              <a:t>нормативных </a:t>
            </a:r>
            <a:r>
              <a:rPr lang="ru-RU" sz="1200" dirty="0" smtClean="0">
                <a:solidFill>
                  <a:srgbClr val="676768"/>
                </a:solidFill>
                <a:latin typeface="DIN Pro-Regular" panose="02000503030000020004" pitchFamily="2" charset="0"/>
              </a:rPr>
              <a:t>актов. </a:t>
            </a:r>
            <a:r>
              <a:rPr lang="ru-RU" sz="1200" dirty="0">
                <a:solidFill>
                  <a:srgbClr val="676768"/>
                </a:solidFill>
                <a:latin typeface="DIN Pro-Regular" panose="02000503030000020004" pitchFamily="2" charset="0"/>
              </a:rPr>
              <a:t>Ненадлежащие </a:t>
            </a:r>
            <a:r>
              <a:rPr lang="ru-RU" sz="1200" dirty="0" smtClean="0">
                <a:solidFill>
                  <a:srgbClr val="676768"/>
                </a:solidFill>
                <a:latin typeface="DIN Pro-Regular" panose="02000503030000020004" pitchFamily="2" charset="0"/>
              </a:rPr>
              <a:t>платежи третьим лицам</a:t>
            </a:r>
            <a:endParaRPr lang="ru-RU" sz="1200" dirty="0">
              <a:solidFill>
                <a:srgbClr val="676768"/>
              </a:solidFill>
              <a:latin typeface="DIN Pro-Regular" panose="02000503030000020004" pitchFamily="2" charset="0"/>
            </a:endParaRPr>
          </a:p>
        </p:txBody>
      </p:sp>
      <p:pic>
        <p:nvPicPr>
          <p:cNvPr id="17" name="Picture 2" descr="https://www.msk.itctraining.ru/xz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8584" y="1012289"/>
            <a:ext cx="9144000" cy="490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91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9EAFCF2-4FE4-FF41-BE8F-76D966F6DE84}"/>
              </a:ext>
            </a:extLst>
          </p:cNvPr>
          <p:cNvSpPr/>
          <p:nvPr/>
        </p:nvSpPr>
        <p:spPr>
          <a:xfrm>
            <a:off x="0" y="1015068"/>
            <a:ext cx="12192000" cy="4812559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CE648D-9CFE-6744-9837-77CA36285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848" y="357365"/>
            <a:ext cx="359561" cy="2081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A4D5977-4442-904C-95D4-4184D3E379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483" y="6071181"/>
            <a:ext cx="950547" cy="4687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DCEA3A0-B60D-F34A-8DF5-E831D039ED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8303" y="6134659"/>
            <a:ext cx="1139353" cy="34180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48299" y="4560983"/>
            <a:ext cx="1081340" cy="1145754"/>
          </a:xfrm>
          <a:prstGeom prst="rect">
            <a:avLst/>
          </a:prstGeom>
          <a:solidFill>
            <a:srgbClr val="F9F9F9"/>
          </a:solidFill>
          <a:ln>
            <a:solidFill>
              <a:srgbClr val="F9F9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0" name="Picture 6" descr="https://avatars.mds.yandex.net/get-pdb/199965/91868b44-28b4-4587-9418-1d51f1bbc334/s1200?webp=fals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0196"/>
          <a:stretch/>
        </p:blipFill>
        <p:spPr bwMode="auto">
          <a:xfrm>
            <a:off x="1" y="1016000"/>
            <a:ext cx="5026157" cy="480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 1"/>
          <p:cNvSpPr/>
          <p:nvPr/>
        </p:nvSpPr>
        <p:spPr>
          <a:xfrm>
            <a:off x="-6841249" y="1015067"/>
            <a:ext cx="11845050" cy="4812560"/>
          </a:xfrm>
          <a:prstGeom prst="rect">
            <a:avLst/>
          </a:prstGeom>
          <a:solidFill>
            <a:srgbClr val="0F161D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5595416" y="2792729"/>
            <a:ext cx="66600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документируйте источники сбора</a:t>
            </a:r>
            <a:r>
              <a:rPr lang="uk-UA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СК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возвращайте или уничтожайте любые неподобающим образом добытые СК 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5584939" y="1234830"/>
            <a:ext cx="64080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Сбор сведений о конкурентах</a:t>
            </a:r>
            <a:endParaRPr lang="ru-RU" sz="2800" dirty="0">
              <a:solidFill>
                <a:schemeClr val="tx1">
                  <a:lumMod val="50000"/>
                  <a:lumOff val="50000"/>
                </a:schemeClr>
              </a:solidFill>
              <a:latin typeface="DIN Pro-Regular" panose="02000503030000020004" pitchFamily="2" charset="0"/>
            </a:endParaRPr>
          </a:p>
        </p:txBody>
      </p:sp>
      <p:sp>
        <p:nvSpPr>
          <p:cNvPr id="29" name="Прямоугольник  1"/>
          <p:cNvSpPr/>
          <p:nvPr/>
        </p:nvSpPr>
        <p:spPr>
          <a:xfrm>
            <a:off x="5698479" y="2536778"/>
            <a:ext cx="551237" cy="36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0E76D2B-CB58-CE4B-A19D-BC08D6403975}"/>
              </a:ext>
            </a:extLst>
          </p:cNvPr>
          <p:cNvSpPr txBox="1"/>
          <p:nvPr/>
        </p:nvSpPr>
        <p:spPr>
          <a:xfrm>
            <a:off x="1072737" y="322948"/>
            <a:ext cx="103806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200" dirty="0">
                <a:solidFill>
                  <a:srgbClr val="676768"/>
                </a:solidFill>
                <a:latin typeface="DIN Pro-Regular" panose="02000503030000020004" pitchFamily="2" charset="0"/>
              </a:rPr>
              <a:t>Соблюдение применимых </a:t>
            </a:r>
            <a:r>
              <a:rPr lang="ru-RU" sz="1200" dirty="0" smtClean="0">
                <a:solidFill>
                  <a:srgbClr val="676768"/>
                </a:solidFill>
                <a:latin typeface="DIN Pro-Regular" panose="02000503030000020004" pitchFamily="2" charset="0"/>
              </a:rPr>
              <a:t>законов и </a:t>
            </a:r>
            <a:r>
              <a:rPr lang="ru-RU" sz="1200" dirty="0">
                <a:solidFill>
                  <a:srgbClr val="676768"/>
                </a:solidFill>
                <a:latin typeface="DIN Pro-Regular" panose="02000503030000020004" pitchFamily="2" charset="0"/>
              </a:rPr>
              <a:t>нормативных </a:t>
            </a:r>
            <a:r>
              <a:rPr lang="ru-RU" sz="1200" dirty="0" smtClean="0">
                <a:solidFill>
                  <a:srgbClr val="676768"/>
                </a:solidFill>
                <a:latin typeface="DIN Pro-Regular" panose="02000503030000020004" pitchFamily="2" charset="0"/>
              </a:rPr>
              <a:t>актов. </a:t>
            </a:r>
            <a:r>
              <a:rPr lang="ru-RU" sz="1200" dirty="0">
                <a:solidFill>
                  <a:srgbClr val="676768"/>
                </a:solidFill>
                <a:latin typeface="DIN Pro-Regular" panose="02000503030000020004" pitchFamily="2" charset="0"/>
              </a:rPr>
              <a:t>Ненадлежащие </a:t>
            </a:r>
            <a:r>
              <a:rPr lang="ru-RU" sz="1200" dirty="0" smtClean="0">
                <a:solidFill>
                  <a:srgbClr val="676768"/>
                </a:solidFill>
                <a:latin typeface="DIN Pro-Regular" panose="02000503030000020004" pitchFamily="2" charset="0"/>
              </a:rPr>
              <a:t>платежи третьим лицам</a:t>
            </a:r>
            <a:endParaRPr lang="ru-RU" sz="1200" dirty="0">
              <a:solidFill>
                <a:srgbClr val="676768"/>
              </a:solidFill>
              <a:latin typeface="DIN Pro-Regular" panose="02000503030000020004" pitchFamily="2" charset="0"/>
            </a:endParaRPr>
          </a:p>
        </p:txBody>
      </p:sp>
      <p:pic>
        <p:nvPicPr>
          <p:cNvPr id="17" name="Picture 2" descr="https://www.msk.itctraining.ru/xz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8584" y="1012289"/>
            <a:ext cx="9144000" cy="490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758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9EAFCF2-4FE4-FF41-BE8F-76D966F6DE84}"/>
              </a:ext>
            </a:extLst>
          </p:cNvPr>
          <p:cNvSpPr/>
          <p:nvPr/>
        </p:nvSpPr>
        <p:spPr>
          <a:xfrm>
            <a:off x="0" y="1015068"/>
            <a:ext cx="12192000" cy="4812559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CE648D-9CFE-6744-9837-77CA36285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848" y="357365"/>
            <a:ext cx="359561" cy="2081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A4D5977-4442-904C-95D4-4184D3E379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483" y="6071181"/>
            <a:ext cx="950547" cy="4687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DCEA3A0-B60D-F34A-8DF5-E831D039ED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8303" y="6134659"/>
            <a:ext cx="1139353" cy="341806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1089139" y="2550990"/>
            <a:ext cx="5298961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80000"/>
              </a:lnSpc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ru-RU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Ключевой принцип</a:t>
            </a:r>
            <a:r>
              <a:rPr lang="en-US" u="sng" dirty="0">
                <a:solidFill>
                  <a:schemeClr val="tx1">
                    <a:lumMod val="50000"/>
                    <a:lumOff val="50000"/>
                  </a:schemeClr>
                </a:solidFill>
                <a:ea typeface="明朝" charset="-128"/>
              </a:rPr>
              <a:t>: </a:t>
            </a:r>
            <a:r>
              <a:rPr lang="ru-RU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каждая компания в вертикальной структуре связей должна свободно принимать участие в конкуренции</a:t>
            </a:r>
            <a:r>
              <a:rPr lang="uk-UA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на </a:t>
            </a:r>
            <a:r>
              <a:rPr lang="ru-RU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рынке</a:t>
            </a:r>
            <a:endParaRPr lang="en-US" u="sng" dirty="0">
              <a:solidFill>
                <a:schemeClr val="tx1">
                  <a:lumMod val="50000"/>
                  <a:lumOff val="50000"/>
                </a:schemeClr>
              </a:solidFill>
              <a:ea typeface="明朝" charset="-128"/>
            </a:endParaRPr>
          </a:p>
          <a:p>
            <a:pPr marL="285750" indent="-285750">
              <a:lnSpc>
                <a:spcPct val="80000"/>
              </a:lnSpc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Дистрибьюторы, оптовые и розничные продавцы – независимые потребители</a:t>
            </a:r>
            <a:r>
              <a:rPr lang="uk-UA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ea typeface="明朝" charset="-128"/>
              </a:rPr>
              <a:t>–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принимают свои собственные независимые решения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ea typeface="明朝" charset="-128"/>
              </a:rPr>
              <a:t> 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6" name="Прямоугольник  1"/>
          <p:cNvSpPr/>
          <p:nvPr/>
        </p:nvSpPr>
        <p:spPr>
          <a:xfrm>
            <a:off x="1177279" y="2295039"/>
            <a:ext cx="551237" cy="36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038339" y="1214248"/>
            <a:ext cx="64927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Клиенты</a:t>
            </a:r>
            <a:endParaRPr lang="ru-RU" sz="2800" dirty="0">
              <a:solidFill>
                <a:schemeClr val="tx1">
                  <a:lumMod val="50000"/>
                  <a:lumOff val="50000"/>
                </a:schemeClr>
              </a:solidFill>
              <a:latin typeface="DIN Pro-Regular" panose="02000503030000020004" pitchFamily="2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9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94"/>
          <a:stretch/>
        </p:blipFill>
        <p:spPr>
          <a:xfrm>
            <a:off x="6726782" y="1016000"/>
            <a:ext cx="6908799" cy="4789488"/>
          </a:xfrm>
          <a:prstGeom prst="rect">
            <a:avLst/>
          </a:prstGeom>
        </p:spPr>
      </p:pic>
      <p:sp>
        <p:nvSpPr>
          <p:cNvPr id="31" name="Прямоугольник  1"/>
          <p:cNvSpPr/>
          <p:nvPr/>
        </p:nvSpPr>
        <p:spPr>
          <a:xfrm>
            <a:off x="6734040" y="1003106"/>
            <a:ext cx="11845050" cy="4812560"/>
          </a:xfrm>
          <a:prstGeom prst="rect">
            <a:avLst/>
          </a:prstGeom>
          <a:solidFill>
            <a:srgbClr val="0F161D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0E76D2B-CB58-CE4B-A19D-BC08D6403975}"/>
              </a:ext>
            </a:extLst>
          </p:cNvPr>
          <p:cNvSpPr txBox="1"/>
          <p:nvPr/>
        </p:nvSpPr>
        <p:spPr>
          <a:xfrm>
            <a:off x="1072737" y="322948"/>
            <a:ext cx="103806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Добросовестная конкуренция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DIN Pro-Regular" panose="02000503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20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9EAFCF2-4FE4-FF41-BE8F-76D966F6DE84}"/>
              </a:ext>
            </a:extLst>
          </p:cNvPr>
          <p:cNvSpPr/>
          <p:nvPr/>
        </p:nvSpPr>
        <p:spPr>
          <a:xfrm>
            <a:off x="0" y="1015068"/>
            <a:ext cx="12192000" cy="4812559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CE648D-9CFE-6744-9837-77CA36285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848" y="357365"/>
            <a:ext cx="359561" cy="2081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A4D5977-4442-904C-95D4-4184D3E379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483" y="6071181"/>
            <a:ext cx="950547" cy="4687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DCEA3A0-B60D-F34A-8DF5-E831D039ED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8303" y="6134659"/>
            <a:ext cx="1139353" cy="341806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5596488" y="2792729"/>
            <a:ext cx="6271201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buSzPct val="800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создание осведомленности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ea typeface="明朝" charset="-128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в вопросах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добросовестной конкуренции</a:t>
            </a:r>
          </a:p>
          <a:p>
            <a:pPr marL="285750" indent="-285750">
              <a:lnSpc>
                <a:spcPct val="90000"/>
              </a:lnSpc>
              <a:buSzPct val="800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углубление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ea typeface="明朝" charset="-128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понимания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ea typeface="明朝" charset="-128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законодательства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ea typeface="明朝" charset="-128"/>
              </a:rPr>
              <a:t> </a:t>
            </a:r>
            <a:endParaRPr lang="en-US" dirty="0">
              <a:solidFill>
                <a:schemeClr val="bg1">
                  <a:lumMod val="50000"/>
                </a:schemeClr>
              </a:solidFill>
              <a:ea typeface="明朝" charset="-128"/>
            </a:endParaRPr>
          </a:p>
          <a:p>
            <a:pPr marL="285750" indent="-285750">
              <a:lnSpc>
                <a:spcPct val="90000"/>
              </a:lnSpc>
              <a:buSzPct val="800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обзор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ea typeface="明朝" charset="-128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обязанностей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ea typeface="明朝" charset="-128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и ресурсов</a:t>
            </a:r>
            <a:endParaRPr lang="uk-UA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48299" y="4560983"/>
            <a:ext cx="1081340" cy="1145754"/>
          </a:xfrm>
          <a:prstGeom prst="rect">
            <a:avLst/>
          </a:prstGeom>
          <a:solidFill>
            <a:srgbClr val="F9F9F9"/>
          </a:solidFill>
          <a:ln>
            <a:solidFill>
              <a:srgbClr val="F9F9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5586011" y="1234830"/>
            <a:ext cx="64080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chemeClr val="bg1">
                    <a:lumMod val="50000"/>
                  </a:schemeClr>
                </a:solidFill>
              </a:rPr>
              <a:t>Цели</a:t>
            </a:r>
            <a:endParaRPr lang="ru-RU" sz="2800" dirty="0">
              <a:solidFill>
                <a:schemeClr val="bg1">
                  <a:lumMod val="50000"/>
                </a:schemeClr>
              </a:solidFill>
              <a:latin typeface="DIN Pro-Regular" panose="02000503030000020004" pitchFamily="2" charset="0"/>
            </a:endParaRPr>
          </a:p>
        </p:txBody>
      </p:sp>
      <p:sp>
        <p:nvSpPr>
          <p:cNvPr id="23" name="Прямоугольник  1"/>
          <p:cNvSpPr/>
          <p:nvPr/>
        </p:nvSpPr>
        <p:spPr>
          <a:xfrm>
            <a:off x="5699551" y="2536778"/>
            <a:ext cx="551237" cy="36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8" name="Picture 6" descr="https://avatars.mds.yandex.net/get-pdb/199965/91868b44-28b4-4587-9418-1d51f1bbc334/s1200?webp=fals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0196"/>
          <a:stretch/>
        </p:blipFill>
        <p:spPr bwMode="auto">
          <a:xfrm>
            <a:off x="1" y="1016000"/>
            <a:ext cx="5026157" cy="480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0E76D2B-CB58-CE4B-A19D-BC08D6403975}"/>
              </a:ext>
            </a:extLst>
          </p:cNvPr>
          <p:cNvSpPr txBox="1"/>
          <p:nvPr/>
        </p:nvSpPr>
        <p:spPr>
          <a:xfrm>
            <a:off x="1072737" y="322948"/>
            <a:ext cx="73654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Добросовестная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конкуренция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DIN Pro-Regular" panose="02000503030000020004" pitchFamily="2" charset="0"/>
            </a:endParaRPr>
          </a:p>
        </p:txBody>
      </p:sp>
      <p:sp>
        <p:nvSpPr>
          <p:cNvPr id="33" name="Прямоугольник  1"/>
          <p:cNvSpPr/>
          <p:nvPr/>
        </p:nvSpPr>
        <p:spPr>
          <a:xfrm>
            <a:off x="-6841249" y="1015067"/>
            <a:ext cx="11845050" cy="4812560"/>
          </a:xfrm>
          <a:prstGeom prst="rect">
            <a:avLst/>
          </a:prstGeom>
          <a:solidFill>
            <a:srgbClr val="0F161D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783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9EAFCF2-4FE4-FF41-BE8F-76D966F6DE84}"/>
              </a:ext>
            </a:extLst>
          </p:cNvPr>
          <p:cNvSpPr/>
          <p:nvPr/>
        </p:nvSpPr>
        <p:spPr>
          <a:xfrm>
            <a:off x="0" y="1015068"/>
            <a:ext cx="12192000" cy="4812559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CE648D-9CFE-6744-9837-77CA36285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848" y="357365"/>
            <a:ext cx="359561" cy="2081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A4D5977-4442-904C-95D4-4184D3E379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483" y="6071181"/>
            <a:ext cx="950547" cy="4687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DCEA3A0-B60D-F34A-8DF5-E831D039ED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8303" y="6134659"/>
            <a:ext cx="1139353" cy="341806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1089139" y="2550990"/>
            <a:ext cx="5298961" cy="3421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80000"/>
              </a:lnSpc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ru-RU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Запрещены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любые ограничения в отношении территории перепродажи или дальнейших покупателей</a:t>
            </a:r>
            <a:r>
              <a:rPr lang="uk-UA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lnSpc>
                <a:spcPct val="80000"/>
              </a:lnSpc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ru-RU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Запрещены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любые ограничения условий и правил перепродажи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lnSpc>
                <a:spcPct val="80000"/>
              </a:lnSpc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ru-RU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Запрещены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любые санкции за несоблюдение рекомендаций, в </a:t>
            </a:r>
            <a:r>
              <a:rPr lang="ru-RU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т.ч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уменьшение скидок, </a:t>
            </a:r>
            <a:r>
              <a:rPr lang="ru-RU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рибейтов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BDF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платежей или прекращение отгрузок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  <a:p>
            <a:pPr marL="285750" indent="-285750">
              <a:lnSpc>
                <a:spcPct val="80000"/>
              </a:lnSpc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ru-RU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Запрещено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предоставление эксклюзивности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lnSpc>
                <a:spcPct val="80000"/>
              </a:lnSpc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ru-RU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Запрещена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дискриминация по ценам/условиям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(кроме случаев, когда она оправдана законной разницей в расходах, показателях производства, объемах, способах оплаты, и т.д.)</a:t>
            </a:r>
            <a:r>
              <a:rPr lang="uk-UA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  <a:p>
            <a:pPr marL="285750" indent="-285750">
              <a:lnSpc>
                <a:spcPct val="80000"/>
              </a:lnSpc>
              <a:buClr>
                <a:schemeClr val="hlink"/>
              </a:buClr>
              <a:buFont typeface="Arial" panose="020B0604020202020204" pitchFamily="34" charset="0"/>
              <a:buChar char="•"/>
            </a:pPr>
            <a:endParaRPr lang="uk-UA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6" name="Прямоугольник  1"/>
          <p:cNvSpPr/>
          <p:nvPr/>
        </p:nvSpPr>
        <p:spPr>
          <a:xfrm>
            <a:off x="1177279" y="2295039"/>
            <a:ext cx="551237" cy="36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038339" y="1214248"/>
            <a:ext cx="64927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Клиенты</a:t>
            </a:r>
            <a:endParaRPr lang="ru-RU" sz="2800" dirty="0">
              <a:solidFill>
                <a:schemeClr val="tx1">
                  <a:lumMod val="50000"/>
                  <a:lumOff val="50000"/>
                </a:schemeClr>
              </a:solidFill>
              <a:latin typeface="DIN Pro-Regular" panose="02000503030000020004" pitchFamily="2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9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94"/>
          <a:stretch/>
        </p:blipFill>
        <p:spPr>
          <a:xfrm>
            <a:off x="6726782" y="1016000"/>
            <a:ext cx="6908799" cy="4789488"/>
          </a:xfrm>
          <a:prstGeom prst="rect">
            <a:avLst/>
          </a:prstGeom>
        </p:spPr>
      </p:pic>
      <p:sp>
        <p:nvSpPr>
          <p:cNvPr id="31" name="Прямоугольник  1"/>
          <p:cNvSpPr/>
          <p:nvPr/>
        </p:nvSpPr>
        <p:spPr>
          <a:xfrm>
            <a:off x="6734040" y="1003106"/>
            <a:ext cx="11845050" cy="4812560"/>
          </a:xfrm>
          <a:prstGeom prst="rect">
            <a:avLst/>
          </a:prstGeom>
          <a:solidFill>
            <a:srgbClr val="0F161D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0E76D2B-CB58-CE4B-A19D-BC08D6403975}"/>
              </a:ext>
            </a:extLst>
          </p:cNvPr>
          <p:cNvSpPr txBox="1"/>
          <p:nvPr/>
        </p:nvSpPr>
        <p:spPr>
          <a:xfrm>
            <a:off x="1072737" y="322948"/>
            <a:ext cx="103806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Добросовестная конкуренция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DIN Pro-Regular" panose="02000503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02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9EAFCF2-4FE4-FF41-BE8F-76D966F6DE84}"/>
              </a:ext>
            </a:extLst>
          </p:cNvPr>
          <p:cNvSpPr/>
          <p:nvPr/>
        </p:nvSpPr>
        <p:spPr>
          <a:xfrm>
            <a:off x="0" y="1015068"/>
            <a:ext cx="12192000" cy="4812559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CE648D-9CFE-6744-9837-77CA36285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848" y="357365"/>
            <a:ext cx="359561" cy="2081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A4D5977-4442-904C-95D4-4184D3E379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483" y="6071181"/>
            <a:ext cx="950547" cy="4687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DCEA3A0-B60D-F34A-8DF5-E831D039ED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8303" y="6134659"/>
            <a:ext cx="1139353" cy="341806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1089139" y="2550990"/>
            <a:ext cx="5298961" cy="2834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ru-RU" altLang="ja-JP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Рекомендованная </a:t>
            </a:r>
            <a:r>
              <a:rPr lang="ru-RU" altLang="ja-JP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МАКСИМАЛЬНАЯ</a:t>
            </a:r>
            <a:r>
              <a:rPr lang="ru-RU" altLang="ja-JP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altLang="ja-JP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цена продажи</a:t>
            </a:r>
            <a:r>
              <a:rPr lang="uk-UA" altLang="ja-JP" dirty="0">
                <a:solidFill>
                  <a:schemeClr val="tx1">
                    <a:lumMod val="50000"/>
                    <a:lumOff val="50000"/>
                  </a:schemeClr>
                </a:solidFill>
                <a:ea typeface="MS PGothic" pitchFamily="34" charset="-128"/>
              </a:rPr>
              <a:t> д</a:t>
            </a:r>
            <a:r>
              <a:rPr lang="ru-RU" altLang="ja-JP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оговора не </a:t>
            </a:r>
            <a:r>
              <a:rPr lang="ru-RU" altLang="ja-JP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предусматривает </a:t>
            </a:r>
            <a:r>
              <a:rPr lang="ru-RU" altLang="ja-JP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эксклюзивных прав, ограничений по территории продаж и договоренностей об отсутствии конкуренции</a:t>
            </a:r>
          </a:p>
          <a:p>
            <a:pPr marL="285750" indent="-285750">
              <a:lnSpc>
                <a:spcPct val="90000"/>
              </a:lnSpc>
              <a:buClr>
                <a:schemeClr val="hlink"/>
              </a:buClr>
              <a:buFont typeface="Arial" panose="020B0604020202020204" pitchFamily="34" charset="0"/>
              <a:buChar char="•"/>
            </a:pPr>
            <a:endParaRPr lang="ru-RU" altLang="ja-JP" u="sng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ru-RU" altLang="ja-JP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Запрещено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устанавливать фиксированные, минимальные или максимальные цены продажи напрямую или косвенно – это самостоятельное решение клиента, каким образом устанавливать цены</a:t>
            </a:r>
          </a:p>
        </p:txBody>
      </p:sp>
      <p:sp>
        <p:nvSpPr>
          <p:cNvPr id="26" name="Прямоугольник  1"/>
          <p:cNvSpPr/>
          <p:nvPr/>
        </p:nvSpPr>
        <p:spPr>
          <a:xfrm>
            <a:off x="1177279" y="2295039"/>
            <a:ext cx="551237" cy="36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038339" y="1214248"/>
            <a:ext cx="64927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Клиенты</a:t>
            </a:r>
            <a:endParaRPr lang="ru-RU" sz="2800" dirty="0">
              <a:solidFill>
                <a:schemeClr val="tx1">
                  <a:lumMod val="50000"/>
                  <a:lumOff val="50000"/>
                </a:schemeClr>
              </a:solidFill>
              <a:latin typeface="DIN Pro-Regular" panose="02000503030000020004" pitchFamily="2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9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94"/>
          <a:stretch/>
        </p:blipFill>
        <p:spPr>
          <a:xfrm>
            <a:off x="6726782" y="1016000"/>
            <a:ext cx="6908799" cy="4789488"/>
          </a:xfrm>
          <a:prstGeom prst="rect">
            <a:avLst/>
          </a:prstGeom>
        </p:spPr>
      </p:pic>
      <p:sp>
        <p:nvSpPr>
          <p:cNvPr id="31" name="Прямоугольник  1"/>
          <p:cNvSpPr/>
          <p:nvPr/>
        </p:nvSpPr>
        <p:spPr>
          <a:xfrm>
            <a:off x="6734040" y="1003106"/>
            <a:ext cx="11845050" cy="4812560"/>
          </a:xfrm>
          <a:prstGeom prst="rect">
            <a:avLst/>
          </a:prstGeom>
          <a:solidFill>
            <a:srgbClr val="0F161D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0E76D2B-CB58-CE4B-A19D-BC08D6403975}"/>
              </a:ext>
            </a:extLst>
          </p:cNvPr>
          <p:cNvSpPr txBox="1"/>
          <p:nvPr/>
        </p:nvSpPr>
        <p:spPr>
          <a:xfrm>
            <a:off x="1072737" y="322948"/>
            <a:ext cx="103806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Добросовестная конкуренция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DIN Pro-Regular" panose="02000503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77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 1"/>
          <p:cNvSpPr/>
          <p:nvPr/>
        </p:nvSpPr>
        <p:spPr>
          <a:xfrm>
            <a:off x="-6841249" y="1015067"/>
            <a:ext cx="11845050" cy="4812560"/>
          </a:xfrm>
          <a:prstGeom prst="rect">
            <a:avLst/>
          </a:prstGeom>
          <a:solidFill>
            <a:srgbClr val="0F161D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9EAFCF2-4FE4-FF41-BE8F-76D966F6DE84}"/>
              </a:ext>
            </a:extLst>
          </p:cNvPr>
          <p:cNvSpPr/>
          <p:nvPr/>
        </p:nvSpPr>
        <p:spPr>
          <a:xfrm>
            <a:off x="0" y="1015068"/>
            <a:ext cx="12192000" cy="4812559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https://avatars.mds.yandex.net/get-zen_doc/203431/pub_5b58ab4ef6dc8000aa54cb4a_5b58ab5be2add000a8d6accf/scale_1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32902" y="1015066"/>
            <a:ext cx="7668453" cy="480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CE648D-9CFE-6744-9837-77CA36285E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848" y="357365"/>
            <a:ext cx="359561" cy="2081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A4D5977-4442-904C-95D4-4184D3E379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483" y="6071181"/>
            <a:ext cx="950547" cy="4687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DCEA3A0-B60D-F34A-8DF5-E831D039ED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8303" y="6134659"/>
            <a:ext cx="1139353" cy="34180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48299" y="4560983"/>
            <a:ext cx="1081340" cy="1145754"/>
          </a:xfrm>
          <a:prstGeom prst="rect">
            <a:avLst/>
          </a:prstGeom>
          <a:solidFill>
            <a:srgbClr val="F9F9F9"/>
          </a:solidFill>
          <a:ln>
            <a:solidFill>
              <a:srgbClr val="F9F9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5595416" y="2792729"/>
            <a:ext cx="66600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ru-RU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Категорийный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менеджмент – абсолютно законное действие управления продажами. Это деятельность, основанная на решениях, которые фактически принимает клиент – об ассортименте продукции, расположении на полках, ценообразовании и объективном положении на рынке – на основании знаний и предоставленных данных.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584939" y="1234830"/>
            <a:ext cx="640807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Совместное бизнес-планирование и </a:t>
            </a:r>
            <a:r>
              <a:rPr lang="ru-RU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категорийный</a:t>
            </a:r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менеджмент</a:t>
            </a:r>
            <a:endParaRPr lang="ru-RU" sz="2800" dirty="0">
              <a:solidFill>
                <a:schemeClr val="tx1">
                  <a:lumMod val="50000"/>
                  <a:lumOff val="50000"/>
                </a:schemeClr>
              </a:solidFill>
              <a:latin typeface="DIN Pro-Regular" panose="02000503030000020004" pitchFamily="2" charset="0"/>
            </a:endParaRPr>
          </a:p>
        </p:txBody>
      </p:sp>
      <p:sp>
        <p:nvSpPr>
          <p:cNvPr id="31" name="Прямоугольник  1"/>
          <p:cNvSpPr/>
          <p:nvPr/>
        </p:nvSpPr>
        <p:spPr>
          <a:xfrm>
            <a:off x="5698479" y="2536778"/>
            <a:ext cx="551237" cy="36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0E76D2B-CB58-CE4B-A19D-BC08D6403975}"/>
              </a:ext>
            </a:extLst>
          </p:cNvPr>
          <p:cNvSpPr txBox="1"/>
          <p:nvPr/>
        </p:nvSpPr>
        <p:spPr>
          <a:xfrm>
            <a:off x="1072737" y="322948"/>
            <a:ext cx="103806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Добросовестная конкуренция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DIN Pro-Regular" panose="02000503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47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9EAFCF2-4FE4-FF41-BE8F-76D966F6DE84}"/>
              </a:ext>
            </a:extLst>
          </p:cNvPr>
          <p:cNvSpPr/>
          <p:nvPr/>
        </p:nvSpPr>
        <p:spPr>
          <a:xfrm>
            <a:off x="0" y="1015068"/>
            <a:ext cx="12192000" cy="4812559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CE648D-9CFE-6744-9837-77CA36285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848" y="357365"/>
            <a:ext cx="359561" cy="2081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A4D5977-4442-904C-95D4-4184D3E379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483" y="6071181"/>
            <a:ext cx="950547" cy="4687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DCEA3A0-B60D-F34A-8DF5-E831D039ED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8303" y="6134659"/>
            <a:ext cx="1139353" cy="341806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1089138" y="2550990"/>
            <a:ext cx="7140461" cy="14274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80000"/>
              </a:lnSpc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ru-RU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Основной принцип</a:t>
            </a:r>
            <a:r>
              <a:rPr lang="en-US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</a:t>
            </a:r>
            <a:r>
              <a:rPr lang="ru-RU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запрещено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злоупотреблять монопольным положением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lnSpc>
                <a:spcPct val="80000"/>
              </a:lnSpc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Монопольное положение: 35% рынка, отсутствие активной конкуренции на рынке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lnSpc>
                <a:spcPct val="80000"/>
              </a:lnSpc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Поведение, которое является абсолютно законным для маленьких игроков, является незаконным для монополистов</a:t>
            </a:r>
            <a:endParaRPr lang="uk-UA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6" name="Прямоугольник  1"/>
          <p:cNvSpPr/>
          <p:nvPr/>
        </p:nvSpPr>
        <p:spPr>
          <a:xfrm>
            <a:off x="1177279" y="2295039"/>
            <a:ext cx="551237" cy="36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038339" y="1214248"/>
            <a:ext cx="64927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Злоупотребление монопольным положением</a:t>
            </a:r>
            <a:endParaRPr lang="ru-RU" sz="2800" dirty="0">
              <a:solidFill>
                <a:schemeClr val="tx1">
                  <a:lumMod val="50000"/>
                  <a:lumOff val="50000"/>
                </a:schemeClr>
              </a:solidFill>
              <a:latin typeface="DIN Pro-Regular" panose="02000503030000020004" pitchFamily="2" charset="0"/>
            </a:endParaRPr>
          </a:p>
        </p:txBody>
      </p:sp>
      <p:pic>
        <p:nvPicPr>
          <p:cNvPr id="18434" name="Picture 2" descr="https://isorepublic.com/wp-content/uploads/2019/10/iso-republic-two-tall-skyscrapers-city-sky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236" y="1015068"/>
            <a:ext cx="3608063" cy="481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 1"/>
          <p:cNvSpPr/>
          <p:nvPr/>
        </p:nvSpPr>
        <p:spPr>
          <a:xfrm>
            <a:off x="8562837" y="1003106"/>
            <a:ext cx="11845050" cy="4812560"/>
          </a:xfrm>
          <a:prstGeom prst="rect">
            <a:avLst/>
          </a:prstGeom>
          <a:solidFill>
            <a:srgbClr val="0F161D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0E76D2B-CB58-CE4B-A19D-BC08D6403975}"/>
              </a:ext>
            </a:extLst>
          </p:cNvPr>
          <p:cNvSpPr txBox="1"/>
          <p:nvPr/>
        </p:nvSpPr>
        <p:spPr>
          <a:xfrm>
            <a:off x="1072737" y="322948"/>
            <a:ext cx="103806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Добросовестная конкуренция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DIN Pro-Regular" panose="02000503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96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9EAFCF2-4FE4-FF41-BE8F-76D966F6DE84}"/>
              </a:ext>
            </a:extLst>
          </p:cNvPr>
          <p:cNvSpPr/>
          <p:nvPr/>
        </p:nvSpPr>
        <p:spPr>
          <a:xfrm>
            <a:off x="0" y="1015068"/>
            <a:ext cx="12192000" cy="4812559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CE648D-9CFE-6744-9837-77CA36285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848" y="357365"/>
            <a:ext cx="359561" cy="2081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A4D5977-4442-904C-95D4-4184D3E379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483" y="6071181"/>
            <a:ext cx="950547" cy="4687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DCEA3A0-B60D-F34A-8DF5-E831D039ED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8303" y="6134659"/>
            <a:ext cx="1139353" cy="341806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1089138" y="2550990"/>
            <a:ext cx="7140461" cy="183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ru-RU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ЗАПРЕЩЕНА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дискриминация в отношении торговых условий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ru-RU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ЗАПРЕЩЕНЫ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разные цены либо другие условия в равных соглашениях для разных клиентов БЕЗ объективно весомых причин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ru-RU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ЗАПРЕЩЕНО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установление ограничений в производстве, рыночном либо техническом развитии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ru-RU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ЗАПРЕЩЕНО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ограничение количества продаваемой продукции </a:t>
            </a:r>
            <a:r>
              <a:rPr lang="ru-RU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БЕЗ объективно весомых причин</a:t>
            </a:r>
            <a:endParaRPr lang="uk-UA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6" name="Прямоугольник  1"/>
          <p:cNvSpPr/>
          <p:nvPr/>
        </p:nvSpPr>
        <p:spPr>
          <a:xfrm>
            <a:off x="1177279" y="2295039"/>
            <a:ext cx="551237" cy="36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038339" y="1214248"/>
            <a:ext cx="64927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Злоупотребление монопольным положением</a:t>
            </a:r>
            <a:endParaRPr lang="ru-RU" sz="2800" dirty="0">
              <a:solidFill>
                <a:schemeClr val="tx1">
                  <a:lumMod val="50000"/>
                  <a:lumOff val="50000"/>
                </a:schemeClr>
              </a:solidFill>
              <a:latin typeface="DIN Pro-Regular" panose="02000503030000020004" pitchFamily="2" charset="0"/>
            </a:endParaRPr>
          </a:p>
        </p:txBody>
      </p:sp>
      <p:pic>
        <p:nvPicPr>
          <p:cNvPr id="18434" name="Picture 2" descr="https://isorepublic.com/wp-content/uploads/2019/10/iso-republic-two-tall-skyscrapers-city-sky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236" y="1015068"/>
            <a:ext cx="3608063" cy="481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 1"/>
          <p:cNvSpPr/>
          <p:nvPr/>
        </p:nvSpPr>
        <p:spPr>
          <a:xfrm>
            <a:off x="8562837" y="1003106"/>
            <a:ext cx="11845050" cy="4812560"/>
          </a:xfrm>
          <a:prstGeom prst="rect">
            <a:avLst/>
          </a:prstGeom>
          <a:solidFill>
            <a:srgbClr val="0F161D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0E76D2B-CB58-CE4B-A19D-BC08D6403975}"/>
              </a:ext>
            </a:extLst>
          </p:cNvPr>
          <p:cNvSpPr txBox="1"/>
          <p:nvPr/>
        </p:nvSpPr>
        <p:spPr>
          <a:xfrm>
            <a:off x="1072737" y="322948"/>
            <a:ext cx="103806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Добросовестная конкуренция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DIN Pro-Regular" panose="02000503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59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9EAFCF2-4FE4-FF41-BE8F-76D966F6DE84}"/>
              </a:ext>
            </a:extLst>
          </p:cNvPr>
          <p:cNvSpPr/>
          <p:nvPr/>
        </p:nvSpPr>
        <p:spPr>
          <a:xfrm>
            <a:off x="0" y="1015068"/>
            <a:ext cx="12192000" cy="4812559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CE648D-9CFE-6744-9837-77CA36285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848" y="357365"/>
            <a:ext cx="359561" cy="2081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A4D5977-4442-904C-95D4-4184D3E379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483" y="6071181"/>
            <a:ext cx="950547" cy="4687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DCEA3A0-B60D-F34A-8DF5-E831D039ED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8303" y="6134659"/>
            <a:ext cx="1139353" cy="341806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1089138" y="2550990"/>
            <a:ext cx="7140461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hlink"/>
              </a:buClr>
            </a:pPr>
            <a:r>
              <a:rPr lang="ru-RU" sz="2200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ЗАПРЕЩЕНО</a:t>
            </a:r>
            <a:r>
              <a:rPr lang="ru-RU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НАВЯЗЫВАНИЕ</a:t>
            </a: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</a:t>
            </a:r>
            <a:endParaRPr lang="ru-RU" sz="2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800100" lvl="1" indent="-342900"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</a:pPr>
            <a:r>
              <a:rPr lang="ru-RU" altLang="ja-JP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например, 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навязывание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приобретения/продаж продукции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марки ЭРА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; </a:t>
            </a:r>
          </a:p>
          <a:p>
            <a:pPr marL="800100" lvl="1" indent="-342900"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Или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altLang="ja-JP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навязывание 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приобретения/продаж отдельных продуктов в зависимости от приобретения/продаж других продуктов </a:t>
            </a:r>
            <a:endParaRPr lang="uk-UA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6" name="Прямоугольник  1"/>
          <p:cNvSpPr/>
          <p:nvPr/>
        </p:nvSpPr>
        <p:spPr>
          <a:xfrm>
            <a:off x="1177279" y="2295039"/>
            <a:ext cx="551237" cy="36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038339" y="1214248"/>
            <a:ext cx="64927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Злоупотребление монопольным положением</a:t>
            </a:r>
            <a:endParaRPr lang="ru-RU" sz="2800" dirty="0">
              <a:solidFill>
                <a:schemeClr val="tx1">
                  <a:lumMod val="50000"/>
                  <a:lumOff val="50000"/>
                </a:schemeClr>
              </a:solidFill>
              <a:latin typeface="DIN Pro-Regular" panose="02000503030000020004" pitchFamily="2" charset="0"/>
            </a:endParaRPr>
          </a:p>
        </p:txBody>
      </p:sp>
      <p:pic>
        <p:nvPicPr>
          <p:cNvPr id="18434" name="Picture 2" descr="https://isorepublic.com/wp-content/uploads/2019/10/iso-republic-two-tall-skyscrapers-city-sky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236" y="1015068"/>
            <a:ext cx="3608063" cy="481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 1"/>
          <p:cNvSpPr/>
          <p:nvPr/>
        </p:nvSpPr>
        <p:spPr>
          <a:xfrm>
            <a:off x="8562837" y="1003106"/>
            <a:ext cx="11845050" cy="4812560"/>
          </a:xfrm>
          <a:prstGeom prst="rect">
            <a:avLst/>
          </a:prstGeom>
          <a:solidFill>
            <a:srgbClr val="0F161D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0E76D2B-CB58-CE4B-A19D-BC08D6403975}"/>
              </a:ext>
            </a:extLst>
          </p:cNvPr>
          <p:cNvSpPr txBox="1"/>
          <p:nvPr/>
        </p:nvSpPr>
        <p:spPr>
          <a:xfrm>
            <a:off x="1072737" y="322948"/>
            <a:ext cx="103806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Добросовестная конкуренция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DIN Pro-Regular" panose="02000503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36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9EAFCF2-4FE4-FF41-BE8F-76D966F6DE84}"/>
              </a:ext>
            </a:extLst>
          </p:cNvPr>
          <p:cNvSpPr/>
          <p:nvPr/>
        </p:nvSpPr>
        <p:spPr>
          <a:xfrm>
            <a:off x="0" y="1015068"/>
            <a:ext cx="12192000" cy="4812559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CE648D-9CFE-6744-9837-77CA36285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848" y="357365"/>
            <a:ext cx="359561" cy="2081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A4D5977-4442-904C-95D4-4184D3E379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483" y="6071181"/>
            <a:ext cx="950547" cy="4687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DCEA3A0-B60D-F34A-8DF5-E831D039ED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8303" y="6134659"/>
            <a:ext cx="1139353" cy="34180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48299" y="4560983"/>
            <a:ext cx="1081340" cy="1145754"/>
          </a:xfrm>
          <a:prstGeom prst="rect">
            <a:avLst/>
          </a:prstGeom>
          <a:solidFill>
            <a:srgbClr val="F9F9F9"/>
          </a:solidFill>
          <a:ln>
            <a:solidFill>
              <a:srgbClr val="F9F9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Picture 6" descr="https://avatars.mds.yandex.net/get-pdb/199965/91868b44-28b4-4587-9418-1d51f1bbc334/s1200?webp=fals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0196"/>
          <a:stretch/>
        </p:blipFill>
        <p:spPr bwMode="auto">
          <a:xfrm>
            <a:off x="1" y="1016000"/>
            <a:ext cx="5026157" cy="480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 1"/>
          <p:cNvSpPr/>
          <p:nvPr/>
        </p:nvSpPr>
        <p:spPr>
          <a:xfrm>
            <a:off x="-6841249" y="1015067"/>
            <a:ext cx="11845050" cy="4812560"/>
          </a:xfrm>
          <a:prstGeom prst="rect">
            <a:avLst/>
          </a:prstGeom>
          <a:solidFill>
            <a:srgbClr val="0F161D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0E76D2B-CB58-CE4B-A19D-BC08D6403975}"/>
              </a:ext>
            </a:extLst>
          </p:cNvPr>
          <p:cNvSpPr txBox="1"/>
          <p:nvPr/>
        </p:nvSpPr>
        <p:spPr>
          <a:xfrm>
            <a:off x="1072737" y="322948"/>
            <a:ext cx="103806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DIN Pro-Regular" panose="02000503030000020004" pitchFamily="2" charset="0"/>
                <a:ea typeface="Times New Roman" panose="02020603050405020304" pitchFamily="18" charset="0"/>
              </a:rPr>
              <a:t>Заключение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DIN Pro-Regular" panose="02000503030000020004" pitchFamily="2" charset="0"/>
              <a:ea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584939" y="2245483"/>
            <a:ext cx="535577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dirty="0" smtClean="0">
                <a:solidFill>
                  <a:srgbClr val="676768"/>
                </a:solidFill>
                <a:latin typeface="DIN Pro-Regular" panose="02000503030000020004" pitchFamily="2" charset="0"/>
              </a:rPr>
              <a:t>С уважением к вам и вашему бизнесу</a:t>
            </a:r>
          </a:p>
          <a:p>
            <a:pPr>
              <a:defRPr/>
            </a:pPr>
            <a:endParaRPr lang="ru-RU" sz="2800" dirty="0" smtClean="0">
              <a:solidFill>
                <a:srgbClr val="676768"/>
              </a:solidFill>
              <a:latin typeface="DIN Pro-Regular" panose="02000503030000020004" pitchFamily="2" charset="0"/>
            </a:endParaRPr>
          </a:p>
          <a:p>
            <a:pPr>
              <a:defRPr/>
            </a:pPr>
            <a:endParaRPr lang="ru-RU" sz="2800" dirty="0" smtClean="0">
              <a:solidFill>
                <a:srgbClr val="676768"/>
              </a:solidFill>
              <a:latin typeface="DIN Pro-Regular" panose="02000503030000020004" pitchFamily="2" charset="0"/>
            </a:endParaRPr>
          </a:p>
        </p:txBody>
      </p:sp>
      <p:sp>
        <p:nvSpPr>
          <p:cNvPr id="25" name="Прямоугольник  1"/>
          <p:cNvSpPr/>
          <p:nvPr/>
        </p:nvSpPr>
        <p:spPr>
          <a:xfrm>
            <a:off x="5698480" y="3563473"/>
            <a:ext cx="460716" cy="36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597461" y="3821846"/>
            <a:ext cx="12141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DIN Pro-Regular" panose="02000503030000020004" pitchFamily="2" charset="0"/>
                <a:ea typeface="Times New Roman" panose="02020603050405020304" pitchFamily="18" charset="0"/>
              </a:rPr>
              <a:t>Команда 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DIN Pro-Regular" panose="02000503030000020004" pitchFamily="2" charset="0"/>
                <a:ea typeface="Times New Roman" panose="02020603050405020304" pitchFamily="18" charset="0"/>
              </a:rPr>
              <a:t>S3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DIN Pro-Regular" panose="02000503030000020004" pitchFamily="2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48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9EAFCF2-4FE4-FF41-BE8F-76D966F6DE84}"/>
              </a:ext>
            </a:extLst>
          </p:cNvPr>
          <p:cNvSpPr/>
          <p:nvPr/>
        </p:nvSpPr>
        <p:spPr>
          <a:xfrm>
            <a:off x="0" y="1015068"/>
            <a:ext cx="12192000" cy="4812559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CE648D-9CFE-6744-9837-77CA36285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848" y="357365"/>
            <a:ext cx="359561" cy="2081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A4D5977-4442-904C-95D4-4184D3E379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483" y="6071181"/>
            <a:ext cx="950547" cy="4687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DCEA3A0-B60D-F34A-8DF5-E831D039ED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8303" y="6134659"/>
            <a:ext cx="1139353" cy="34180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0E76D2B-CB58-CE4B-A19D-BC08D6403975}"/>
              </a:ext>
            </a:extLst>
          </p:cNvPr>
          <p:cNvSpPr txBox="1"/>
          <p:nvPr/>
        </p:nvSpPr>
        <p:spPr>
          <a:xfrm>
            <a:off x="1072737" y="322948"/>
            <a:ext cx="73654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Добросовестная конкуренция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DIN Pro-Regular" panose="02000503030000020004" pitchFamily="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48299" y="4560983"/>
            <a:ext cx="1081340" cy="1145754"/>
          </a:xfrm>
          <a:prstGeom prst="rect">
            <a:avLst/>
          </a:prstGeom>
          <a:solidFill>
            <a:srgbClr val="F9F9F9"/>
          </a:solidFill>
          <a:ln>
            <a:solidFill>
              <a:srgbClr val="F9F9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5595416" y="2792729"/>
            <a:ext cx="6660084" cy="1588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умение распознавать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ea typeface="明朝" charset="-128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и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ea typeface="明朝" charset="-128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урегулировать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ea typeface="明朝" charset="-128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проблемы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ea typeface="明朝" charset="-128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до их появления</a:t>
            </a:r>
            <a:endParaRPr lang="ru-RU" dirty="0">
              <a:solidFill>
                <a:schemeClr val="bg1">
                  <a:lumMod val="50000"/>
                </a:schemeClr>
              </a:solidFill>
              <a:ea typeface="明朝" charset="-128"/>
            </a:endParaRPr>
          </a:p>
          <a:p>
            <a:pPr marL="2857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</a:pPr>
            <a:r>
              <a:rPr lang="ru-RU" altLang="ja-JP" dirty="0">
                <a:solidFill>
                  <a:schemeClr val="bg1">
                    <a:lumMod val="50000"/>
                  </a:schemeClr>
                </a:solidFill>
              </a:rPr>
              <a:t>понимание того, как правильно составлять документы</a:t>
            </a:r>
          </a:p>
          <a:p>
            <a:pPr marL="2857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</a:pPr>
            <a:r>
              <a:rPr lang="ru-RU" altLang="ja-JP" dirty="0">
                <a:solidFill>
                  <a:schemeClr val="bg1">
                    <a:lumMod val="50000"/>
                  </a:schemeClr>
                </a:solidFill>
              </a:rPr>
              <a:t>знание</a:t>
            </a:r>
            <a:r>
              <a:rPr lang="uk-UA" altLang="ja-JP" dirty="0">
                <a:solidFill>
                  <a:schemeClr val="bg1">
                    <a:lumMod val="50000"/>
                  </a:schemeClr>
                </a:solidFill>
              </a:rPr>
              <a:t> того, </a:t>
            </a:r>
            <a:r>
              <a:rPr lang="ru-RU" altLang="ja-JP" dirty="0">
                <a:solidFill>
                  <a:schemeClr val="bg1">
                    <a:lumMod val="50000"/>
                  </a:schemeClr>
                </a:solidFill>
              </a:rPr>
              <a:t>когда</a:t>
            </a:r>
            <a:r>
              <a:rPr lang="uk-UA" altLang="ja-JP" dirty="0">
                <a:solidFill>
                  <a:schemeClr val="bg1">
                    <a:lumMod val="50000"/>
                  </a:schemeClr>
                </a:solidFill>
              </a:rPr>
              <a:t> и </a:t>
            </a:r>
            <a:r>
              <a:rPr lang="ru-RU" altLang="ja-JP" dirty="0">
                <a:solidFill>
                  <a:schemeClr val="bg1">
                    <a:lumMod val="50000"/>
                  </a:schemeClr>
                </a:solidFill>
              </a:rPr>
              <a:t>как</a:t>
            </a:r>
            <a:r>
              <a:rPr lang="en-US" altLang="ja-JP" dirty="0">
                <a:solidFill>
                  <a:schemeClr val="bg1">
                    <a:lumMod val="50000"/>
                  </a:schemeClr>
                </a:solidFill>
                <a:ea typeface="明朝" charset="-128"/>
              </a:rPr>
              <a:t> </a:t>
            </a:r>
            <a:r>
              <a:rPr lang="ru-RU" altLang="ja-JP" dirty="0">
                <a:solidFill>
                  <a:schemeClr val="bg1">
                    <a:lumMod val="50000"/>
                  </a:schemeClr>
                </a:solidFill>
              </a:rPr>
              <a:t>обращаться</a:t>
            </a:r>
            <a:r>
              <a:rPr lang="uk-UA" altLang="ja-JP" dirty="0">
                <a:solidFill>
                  <a:schemeClr val="bg1">
                    <a:lumMod val="50000"/>
                  </a:schemeClr>
                </a:solidFill>
              </a:rPr>
              <a:t> за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правовыми</a:t>
            </a:r>
            <a:r>
              <a:rPr lang="uk-UA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консультациями</a:t>
            </a:r>
            <a:r>
              <a:rPr lang="uk-UA" dirty="0">
                <a:solidFill>
                  <a:schemeClr val="bg1">
                    <a:lumMod val="50000"/>
                  </a:schemeClr>
                </a:solidFill>
              </a:rPr>
              <a:t> до начала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проблем</a:t>
            </a:r>
            <a:endParaRPr lang="ru-RU" altLang="ja-JP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5584939" y="1234830"/>
            <a:ext cx="64080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chemeClr val="bg1">
                    <a:lumMod val="50000"/>
                  </a:schemeClr>
                </a:solidFill>
              </a:rPr>
              <a:t>Результаты</a:t>
            </a:r>
            <a:endParaRPr lang="ru-RU" sz="2800" dirty="0">
              <a:solidFill>
                <a:schemeClr val="bg1">
                  <a:lumMod val="50000"/>
                </a:schemeClr>
              </a:solidFill>
              <a:latin typeface="DIN Pro-Regular" panose="02000503030000020004" pitchFamily="2" charset="0"/>
            </a:endParaRPr>
          </a:p>
        </p:txBody>
      </p:sp>
      <p:sp>
        <p:nvSpPr>
          <p:cNvPr id="37" name="Прямоугольник  1"/>
          <p:cNvSpPr/>
          <p:nvPr/>
        </p:nvSpPr>
        <p:spPr>
          <a:xfrm>
            <a:off x="5698479" y="2536778"/>
            <a:ext cx="551237" cy="36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0" name="Picture 6" descr="https://avatars.mds.yandex.net/get-pdb/199965/91868b44-28b4-4587-9418-1d51f1bbc334/s1200?webp=fals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0196"/>
          <a:stretch/>
        </p:blipFill>
        <p:spPr bwMode="auto">
          <a:xfrm>
            <a:off x="1" y="1016000"/>
            <a:ext cx="5026157" cy="480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Прямоугольник  1"/>
          <p:cNvSpPr/>
          <p:nvPr/>
        </p:nvSpPr>
        <p:spPr>
          <a:xfrm>
            <a:off x="-6841249" y="1015067"/>
            <a:ext cx="11845050" cy="4812560"/>
          </a:xfrm>
          <a:prstGeom prst="rect">
            <a:avLst/>
          </a:prstGeom>
          <a:solidFill>
            <a:srgbClr val="0F161D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3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9EAFCF2-4FE4-FF41-BE8F-76D966F6DE84}"/>
              </a:ext>
            </a:extLst>
          </p:cNvPr>
          <p:cNvSpPr/>
          <p:nvPr/>
        </p:nvSpPr>
        <p:spPr>
          <a:xfrm>
            <a:off x="0" y="1015068"/>
            <a:ext cx="12192000" cy="4812559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CE648D-9CFE-6744-9837-77CA36285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848" y="357365"/>
            <a:ext cx="359561" cy="2081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A4D5977-4442-904C-95D4-4184D3E379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483" y="6071181"/>
            <a:ext cx="950547" cy="4687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DCEA3A0-B60D-F34A-8DF5-E831D039ED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8303" y="6134659"/>
            <a:ext cx="1139353" cy="34180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48299" y="4560983"/>
            <a:ext cx="1081340" cy="1145754"/>
          </a:xfrm>
          <a:prstGeom prst="rect">
            <a:avLst/>
          </a:prstGeom>
          <a:solidFill>
            <a:srgbClr val="F9F9F9"/>
          </a:solidFill>
          <a:ln>
            <a:solidFill>
              <a:srgbClr val="F9F9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5305539" y="1214248"/>
            <a:ext cx="64927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2800" dirty="0" err="1">
                <a:solidFill>
                  <a:schemeClr val="bg1">
                    <a:lumMod val="50000"/>
                  </a:schemeClr>
                </a:solidFill>
              </a:rPr>
              <a:t>Содержание</a:t>
            </a:r>
            <a:endParaRPr lang="ru-RU" sz="2800" dirty="0">
              <a:solidFill>
                <a:schemeClr val="bg1">
                  <a:lumMod val="50000"/>
                </a:schemeClr>
              </a:solidFill>
              <a:latin typeface="DIN Pro-Regular" panose="02000503030000020004" pitchFamily="2" charset="0"/>
            </a:endParaRPr>
          </a:p>
        </p:txBody>
      </p:sp>
      <p:sp>
        <p:nvSpPr>
          <p:cNvPr id="23" name="Прямоугольник  1"/>
          <p:cNvSpPr/>
          <p:nvPr/>
        </p:nvSpPr>
        <p:spPr>
          <a:xfrm>
            <a:off x="5444479" y="2295039"/>
            <a:ext cx="551237" cy="36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341416" y="2550990"/>
            <a:ext cx="6305151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buSzPct val="85000"/>
              <a:buFont typeface="Arial" panose="020B0604020202020204" pitchFamily="34" charset="0"/>
              <a:buChar char="•"/>
            </a:pPr>
            <a:r>
              <a:rPr lang="uk-UA" dirty="0" err="1">
                <a:solidFill>
                  <a:schemeClr val="bg1">
                    <a:lumMod val="50000"/>
                  </a:schemeClr>
                </a:solidFill>
              </a:rPr>
              <a:t>Введение</a:t>
            </a:r>
            <a:endParaRPr lang="uk-UA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buSzPct val="850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Какую</a:t>
            </a:r>
            <a:r>
              <a:rPr lang="uk-UA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политику</a:t>
            </a:r>
            <a:r>
              <a:rPr lang="uk-UA" dirty="0">
                <a:solidFill>
                  <a:schemeClr val="bg1">
                    <a:lumMod val="50000"/>
                  </a:schemeClr>
                </a:solidFill>
                <a:ea typeface="明朝" charset="-128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мы преследуем</a:t>
            </a:r>
            <a:r>
              <a:rPr lang="uk-UA" dirty="0">
                <a:solidFill>
                  <a:schemeClr val="bg1">
                    <a:lumMod val="50000"/>
                  </a:schemeClr>
                </a:solidFill>
                <a:ea typeface="明朝" charset="-128"/>
              </a:rPr>
              <a:t>?</a:t>
            </a:r>
            <a:r>
              <a:rPr lang="uk-UA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Почему</a:t>
            </a:r>
            <a:r>
              <a:rPr lang="uk-UA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антимонопольное</a:t>
            </a:r>
            <a:r>
              <a:rPr lang="uk-UA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законодательство</a:t>
            </a:r>
            <a:r>
              <a:rPr lang="uk-UA" dirty="0">
                <a:solidFill>
                  <a:schemeClr val="bg1">
                    <a:lumMod val="50000"/>
                  </a:schemeClr>
                </a:solidFill>
              </a:rPr>
              <a:t> важно для</a:t>
            </a:r>
            <a:r>
              <a:rPr lang="uk-UA" dirty="0">
                <a:solidFill>
                  <a:schemeClr val="bg1">
                    <a:lumMod val="50000"/>
                  </a:schemeClr>
                </a:solidFill>
                <a:ea typeface="明朝" charset="-128"/>
              </a:rPr>
              <a:t> </a:t>
            </a:r>
            <a:r>
              <a:rPr lang="uk-UA" dirty="0">
                <a:solidFill>
                  <a:schemeClr val="bg1">
                    <a:lumMod val="50000"/>
                  </a:schemeClr>
                </a:solidFill>
              </a:rPr>
              <a:t>нас</a:t>
            </a:r>
          </a:p>
          <a:p>
            <a:pPr marL="285750" indent="-285750">
              <a:lnSpc>
                <a:spcPct val="90000"/>
              </a:lnSpc>
              <a:buSzPct val="850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Добросовестная конкуренция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ea typeface="明朝" charset="-128"/>
              </a:rPr>
              <a:t>: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основные вопросы для обсуждения</a:t>
            </a:r>
          </a:p>
        </p:txBody>
      </p:sp>
      <p:pic>
        <p:nvPicPr>
          <p:cNvPr id="24" name="Picture 4" descr="https://pravodeneg.net/wp-content/uploads/2019/06/rsn-contract-negotiations-1024x683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2587" t="54" r="12587" b="1334"/>
          <a:stretch/>
        </p:blipFill>
        <p:spPr bwMode="auto">
          <a:xfrm>
            <a:off x="-2311055" y="1017766"/>
            <a:ext cx="7307149" cy="4810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 1"/>
          <p:cNvSpPr/>
          <p:nvPr/>
        </p:nvSpPr>
        <p:spPr>
          <a:xfrm>
            <a:off x="-6873333" y="1015067"/>
            <a:ext cx="11845050" cy="4812560"/>
          </a:xfrm>
          <a:prstGeom prst="rect">
            <a:avLst/>
          </a:prstGeom>
          <a:solidFill>
            <a:srgbClr val="0F161D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0E76D2B-CB58-CE4B-A19D-BC08D6403975}"/>
              </a:ext>
            </a:extLst>
          </p:cNvPr>
          <p:cNvSpPr txBox="1"/>
          <p:nvPr/>
        </p:nvSpPr>
        <p:spPr>
          <a:xfrm>
            <a:off x="1072737" y="322948"/>
            <a:ext cx="73654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Добросовестная конкуренция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DIN Pro-Regular" panose="02000503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2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9EAFCF2-4FE4-FF41-BE8F-76D966F6DE84}"/>
              </a:ext>
            </a:extLst>
          </p:cNvPr>
          <p:cNvSpPr/>
          <p:nvPr/>
        </p:nvSpPr>
        <p:spPr>
          <a:xfrm>
            <a:off x="0" y="1015068"/>
            <a:ext cx="12192000" cy="4812559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CE648D-9CFE-6744-9837-77CA36285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848" y="357365"/>
            <a:ext cx="359561" cy="2081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A4D5977-4442-904C-95D4-4184D3E379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483" y="6071181"/>
            <a:ext cx="950547" cy="4687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DCEA3A0-B60D-F34A-8DF5-E831D039ED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8303" y="6134659"/>
            <a:ext cx="1139353" cy="34180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48299" y="4560983"/>
            <a:ext cx="1081340" cy="1145754"/>
          </a:xfrm>
          <a:prstGeom prst="rect">
            <a:avLst/>
          </a:prstGeom>
          <a:solidFill>
            <a:srgbClr val="F9F9F9"/>
          </a:solidFill>
          <a:ln>
            <a:solidFill>
              <a:srgbClr val="F9F9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5305539" y="1214248"/>
            <a:ext cx="64927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2800" dirty="0" err="1">
                <a:solidFill>
                  <a:schemeClr val="bg1">
                    <a:lumMod val="50000"/>
                  </a:schemeClr>
                </a:solidFill>
              </a:rPr>
              <a:t>Почему</a:t>
            </a:r>
            <a:r>
              <a:rPr lang="uk-UA" sz="2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uk-UA" sz="2800" dirty="0" err="1">
                <a:solidFill>
                  <a:schemeClr val="bg1">
                    <a:lumMod val="50000"/>
                  </a:schemeClr>
                </a:solidFill>
              </a:rPr>
              <a:t>это</a:t>
            </a:r>
            <a:r>
              <a:rPr lang="uk-UA" sz="2800" dirty="0">
                <a:solidFill>
                  <a:schemeClr val="bg1">
                    <a:lumMod val="50000"/>
                  </a:schemeClr>
                </a:solidFill>
              </a:rPr>
              <a:t> важно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?</a:t>
            </a:r>
            <a:endParaRPr lang="ru-RU" sz="2800" dirty="0">
              <a:solidFill>
                <a:schemeClr val="bg1">
                  <a:lumMod val="50000"/>
                </a:schemeClr>
              </a:solidFill>
              <a:latin typeface="DIN Pro-Regular" panose="02000503030000020004" pitchFamily="2" charset="0"/>
            </a:endParaRPr>
          </a:p>
        </p:txBody>
      </p:sp>
      <p:sp>
        <p:nvSpPr>
          <p:cNvPr id="23" name="Прямоугольник  1"/>
          <p:cNvSpPr/>
          <p:nvPr/>
        </p:nvSpPr>
        <p:spPr>
          <a:xfrm>
            <a:off x="5444479" y="2295039"/>
            <a:ext cx="551237" cy="36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341417" y="2550990"/>
            <a:ext cx="611193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hlink"/>
              </a:buClr>
            </a:pPr>
            <a:r>
              <a:rPr lang="ru-RU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Соблюдение законов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создает пространство, в котором мы можем «выиграть» на рынке путем создания наилучшего предложения потребителям</a:t>
            </a:r>
            <a:r>
              <a:rPr lang="uk-UA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  <a:p>
            <a:pPr>
              <a:buClr>
                <a:srgbClr val="009900"/>
              </a:buClr>
            </a:pPr>
            <a:endParaRPr lang="uk-UA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buClr>
                <a:schemeClr val="hlink"/>
              </a:buClr>
            </a:pPr>
            <a:r>
              <a:rPr lang="ru-RU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Несоблюдение законов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создает</a:t>
            </a:r>
            <a:r>
              <a:rPr lang="uk-UA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endParaRPr lang="uk-UA" dirty="0">
              <a:solidFill>
                <a:schemeClr val="tx1">
                  <a:lumMod val="50000"/>
                  <a:lumOff val="50000"/>
                </a:schemeClr>
              </a:solidFill>
              <a:ea typeface="明朝" charset="-128"/>
            </a:endParaRPr>
          </a:p>
          <a:p>
            <a:pPr lvl="1">
              <a:buClr>
                <a:schemeClr val="accent1"/>
              </a:buClr>
              <a:buSzPct val="85000"/>
              <a:buFont typeface="Wingdings" pitchFamily="2" charset="2"/>
              <a:buChar char="§"/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общественные препятствия</a:t>
            </a:r>
            <a:endParaRPr lang="uk-UA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>
              <a:buClr>
                <a:schemeClr val="accent1"/>
              </a:buClr>
              <a:buSzPct val="85000"/>
              <a:buFont typeface="Wingdings" pitchFamily="2" charset="2"/>
              <a:buChar char="§"/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крупные штрафы</a:t>
            </a:r>
            <a:endParaRPr lang="uk-UA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>
              <a:buClr>
                <a:schemeClr val="accent1"/>
              </a:buClr>
              <a:buSzPct val="85000"/>
              <a:buFont typeface="Wingdings" pitchFamily="2" charset="2"/>
              <a:buChar char="§"/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даже </a:t>
            </a:r>
            <a:r>
              <a:rPr lang="ru-RU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лишение свободы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uk-UA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4" name="Picture 4" descr="https://pravodeneg.net/wp-content/uploads/2019/06/rsn-contract-negotiations-1024x683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2587" t="54" r="12587" b="1334"/>
          <a:stretch/>
        </p:blipFill>
        <p:spPr bwMode="auto">
          <a:xfrm>
            <a:off x="-2311055" y="1017766"/>
            <a:ext cx="7307149" cy="4810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 1"/>
          <p:cNvSpPr/>
          <p:nvPr/>
        </p:nvSpPr>
        <p:spPr>
          <a:xfrm>
            <a:off x="-6873333" y="1015067"/>
            <a:ext cx="11845050" cy="4812560"/>
          </a:xfrm>
          <a:prstGeom prst="rect">
            <a:avLst/>
          </a:prstGeom>
          <a:solidFill>
            <a:srgbClr val="0F161D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0E76D2B-CB58-CE4B-A19D-BC08D6403975}"/>
              </a:ext>
            </a:extLst>
          </p:cNvPr>
          <p:cNvSpPr txBox="1"/>
          <p:nvPr/>
        </p:nvSpPr>
        <p:spPr>
          <a:xfrm>
            <a:off x="1072737" y="322948"/>
            <a:ext cx="73654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Добросовестная конкуренция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DIN Pro-Regular" panose="02000503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01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9EAFCF2-4FE4-FF41-BE8F-76D966F6DE84}"/>
              </a:ext>
            </a:extLst>
          </p:cNvPr>
          <p:cNvSpPr/>
          <p:nvPr/>
        </p:nvSpPr>
        <p:spPr>
          <a:xfrm>
            <a:off x="0" y="1015068"/>
            <a:ext cx="12192000" cy="4812559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CE648D-9CFE-6744-9837-77CA36285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848" y="357365"/>
            <a:ext cx="359561" cy="2081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A4D5977-4442-904C-95D4-4184D3E379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483" y="6071181"/>
            <a:ext cx="950547" cy="4687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DCEA3A0-B60D-F34A-8DF5-E831D039ED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8303" y="6134659"/>
            <a:ext cx="1139353" cy="34180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48299" y="4560983"/>
            <a:ext cx="1081340" cy="1145754"/>
          </a:xfrm>
          <a:prstGeom prst="rect">
            <a:avLst/>
          </a:prstGeom>
          <a:solidFill>
            <a:srgbClr val="F9F9F9"/>
          </a:solidFill>
          <a:ln>
            <a:solidFill>
              <a:srgbClr val="F9F9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Picture 6" descr="https://avatars.mds.yandex.net/get-pdb/199965/91868b44-28b4-4587-9418-1d51f1bbc334/s1200?webp=fals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0196"/>
          <a:stretch/>
        </p:blipFill>
        <p:spPr bwMode="auto">
          <a:xfrm>
            <a:off x="1" y="1016000"/>
            <a:ext cx="5026157" cy="480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ик  1"/>
          <p:cNvSpPr/>
          <p:nvPr/>
        </p:nvSpPr>
        <p:spPr>
          <a:xfrm>
            <a:off x="-6841249" y="1015067"/>
            <a:ext cx="11845050" cy="4812560"/>
          </a:xfrm>
          <a:prstGeom prst="rect">
            <a:avLst/>
          </a:prstGeom>
          <a:solidFill>
            <a:srgbClr val="0F161D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5595416" y="2792729"/>
            <a:ext cx="66600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расследования имеют разрушительные последствия</a:t>
            </a:r>
            <a:r>
              <a:rPr lang="uk-UA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  <a:p>
            <a:pPr marL="285750" indent="-285750"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денежные санкции очень высоки – до 1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5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% от оборота</a:t>
            </a:r>
            <a:r>
              <a:rPr lang="uk-UA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  <a:p>
            <a:pPr marL="285750" indent="-285750"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за нарушения работники могут быть уволены (и их увольняют в реальности)</a:t>
            </a:r>
          </a:p>
          <a:p>
            <a:pPr marL="285750" indent="-285750"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расследования невозможно изолировать так, чтобы они не мешали бизнесу, и их невозможно по-настоящему «выиграть»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buClr>
                <a:srgbClr val="009900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buClr>
                <a:srgbClr val="009900"/>
              </a:buClr>
              <a:buFont typeface="Arial" panose="020B0604020202020204" pitchFamily="34" charset="0"/>
              <a:buChar char="•"/>
            </a:pPr>
            <a:endParaRPr lang="uk-UA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5584939" y="1234830"/>
            <a:ext cx="64080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Почему</a:t>
            </a:r>
            <a:r>
              <a:rPr lang="uk-UA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uk-UA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это</a:t>
            </a:r>
            <a:r>
              <a:rPr lang="uk-UA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важно?</a:t>
            </a:r>
            <a:endParaRPr lang="ru-RU" sz="2800" dirty="0">
              <a:solidFill>
                <a:schemeClr val="tx1">
                  <a:lumMod val="50000"/>
                  <a:lumOff val="50000"/>
                </a:schemeClr>
              </a:solidFill>
              <a:latin typeface="DIN Pro-Regular" panose="02000503030000020004" pitchFamily="2" charset="0"/>
            </a:endParaRPr>
          </a:p>
        </p:txBody>
      </p:sp>
      <p:sp>
        <p:nvSpPr>
          <p:cNvPr id="33" name="Прямоугольник  1"/>
          <p:cNvSpPr/>
          <p:nvPr/>
        </p:nvSpPr>
        <p:spPr>
          <a:xfrm>
            <a:off x="5698479" y="2536778"/>
            <a:ext cx="551237" cy="36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0E76D2B-CB58-CE4B-A19D-BC08D6403975}"/>
              </a:ext>
            </a:extLst>
          </p:cNvPr>
          <p:cNvSpPr txBox="1"/>
          <p:nvPr/>
        </p:nvSpPr>
        <p:spPr>
          <a:xfrm>
            <a:off x="1072737" y="322948"/>
            <a:ext cx="73654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Добросовестная конкуренция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DIN Pro-Regular" panose="02000503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76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9EAFCF2-4FE4-FF41-BE8F-76D966F6DE84}"/>
              </a:ext>
            </a:extLst>
          </p:cNvPr>
          <p:cNvSpPr/>
          <p:nvPr/>
        </p:nvSpPr>
        <p:spPr>
          <a:xfrm>
            <a:off x="0" y="1015068"/>
            <a:ext cx="12192000" cy="4812559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https://sales-generator.ru/upload/medialibrary/84f/84fb9b8e8f695963877dcfdc2a2c2db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614" y="1015067"/>
            <a:ext cx="7223820" cy="481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 1"/>
          <p:cNvSpPr/>
          <p:nvPr/>
        </p:nvSpPr>
        <p:spPr>
          <a:xfrm>
            <a:off x="7358614" y="1015068"/>
            <a:ext cx="11845050" cy="4812560"/>
          </a:xfrm>
          <a:prstGeom prst="rect">
            <a:avLst/>
          </a:prstGeom>
          <a:solidFill>
            <a:srgbClr val="0F161D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CE648D-9CFE-6744-9837-77CA36285E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848" y="357365"/>
            <a:ext cx="359561" cy="2081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A4D5977-4442-904C-95D4-4184D3E379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483" y="6071181"/>
            <a:ext cx="950547" cy="4687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DCEA3A0-B60D-F34A-8DF5-E831D039ED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8303" y="6134659"/>
            <a:ext cx="1139353" cy="341806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1089139" y="2550990"/>
            <a:ext cx="6038774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Отношения с конкурентами</a:t>
            </a:r>
            <a:r>
              <a:rPr lang="uk-UA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ea typeface="明朝" charset="-128"/>
            </a:endParaRPr>
          </a:p>
          <a:p>
            <a:pPr marL="285750" indent="-285750">
              <a:lnSpc>
                <a:spcPct val="90000"/>
              </a:lnSpc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Сбор сведений о конкурентах</a:t>
            </a:r>
            <a:r>
              <a:rPr lang="uk-UA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ea typeface="明朝" charset="-128"/>
            </a:endParaRPr>
          </a:p>
          <a:p>
            <a:pPr marL="285750" indent="-285750">
              <a:lnSpc>
                <a:spcPct val="90000"/>
              </a:lnSpc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Отношения с клиентами и поставщиками</a:t>
            </a:r>
            <a:r>
              <a:rPr lang="uk-UA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ea typeface="明朝" charset="-128"/>
            </a:endParaRPr>
          </a:p>
          <a:p>
            <a:pPr marL="285750" indent="-285750">
              <a:lnSpc>
                <a:spcPct val="90000"/>
              </a:lnSpc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Совместное бизнес-планирование и </a:t>
            </a:r>
            <a:r>
              <a:rPr lang="ru-RU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категорийный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менеджмент</a:t>
            </a:r>
            <a:r>
              <a:rPr lang="uk-UA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ea typeface="明朝" charset="-128"/>
            </a:endParaRPr>
          </a:p>
          <a:p>
            <a:pPr marL="285750" indent="-285750">
              <a:lnSpc>
                <a:spcPct val="90000"/>
              </a:lnSpc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Злоупотребление монопольным положением</a:t>
            </a:r>
            <a:endParaRPr lang="uk-UA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6" name="Прямоугольник  1"/>
          <p:cNvSpPr/>
          <p:nvPr/>
        </p:nvSpPr>
        <p:spPr>
          <a:xfrm>
            <a:off x="1177279" y="2295039"/>
            <a:ext cx="551237" cy="36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038339" y="1214248"/>
            <a:ext cx="64927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Добросовестная конкуренция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ea typeface="明朝" charset="-128"/>
              </a:rPr>
              <a:t>: </a:t>
            </a:r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основные вопросы</a:t>
            </a:r>
            <a:endParaRPr lang="ru-RU" sz="2800" dirty="0">
              <a:solidFill>
                <a:schemeClr val="tx1">
                  <a:lumMod val="50000"/>
                  <a:lumOff val="50000"/>
                </a:schemeClr>
              </a:solidFill>
              <a:latin typeface="DIN Pro-Regular" panose="02000503030000020004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0E76D2B-CB58-CE4B-A19D-BC08D6403975}"/>
              </a:ext>
            </a:extLst>
          </p:cNvPr>
          <p:cNvSpPr txBox="1"/>
          <p:nvPr/>
        </p:nvSpPr>
        <p:spPr>
          <a:xfrm>
            <a:off x="1072737" y="322948"/>
            <a:ext cx="73654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Добросовестная конкуренция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DIN Pro-Regular" panose="02000503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27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 1"/>
          <p:cNvSpPr/>
          <p:nvPr/>
        </p:nvSpPr>
        <p:spPr>
          <a:xfrm>
            <a:off x="7584267" y="1003106"/>
            <a:ext cx="11845050" cy="4812560"/>
          </a:xfrm>
          <a:prstGeom prst="rect">
            <a:avLst/>
          </a:prstGeom>
          <a:solidFill>
            <a:srgbClr val="0F161D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9EAFCF2-4FE4-FF41-BE8F-76D966F6DE84}"/>
              </a:ext>
            </a:extLst>
          </p:cNvPr>
          <p:cNvSpPr/>
          <p:nvPr/>
        </p:nvSpPr>
        <p:spPr>
          <a:xfrm>
            <a:off x="0" y="1015068"/>
            <a:ext cx="12192000" cy="4812559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CE648D-9CFE-6744-9837-77CA36285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848" y="357365"/>
            <a:ext cx="359561" cy="2081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A4D5977-4442-904C-95D4-4184D3E379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483" y="6071181"/>
            <a:ext cx="950547" cy="4687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DCEA3A0-B60D-F34A-8DF5-E831D039ED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8303" y="6134659"/>
            <a:ext cx="1139353" cy="341806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1089139" y="2550990"/>
            <a:ext cx="598369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hlink"/>
              </a:buClr>
            </a:pPr>
            <a:r>
              <a:rPr lang="ru-RU" sz="1400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ЗАПРЕЩЕНЫ ЛЮБЫЕ СОГЛАШЕНИЯ ОБ ОГРАНИЧЕНИИ КОНКУРЕНЦИИ (В ЧАСТИ</a:t>
            </a:r>
            <a:r>
              <a:rPr lang="en-US" sz="1400" u="sng" dirty="0">
                <a:solidFill>
                  <a:schemeClr val="tx1">
                    <a:lumMod val="50000"/>
                    <a:lumOff val="50000"/>
                  </a:schemeClr>
                </a:solidFill>
                <a:ea typeface="明朝" charset="-128"/>
              </a:rPr>
              <a:t>):</a:t>
            </a:r>
          </a:p>
          <a:p>
            <a:pPr lvl="1">
              <a:buClr>
                <a:schemeClr val="accent1"/>
              </a:buClr>
              <a:buSzPct val="85000"/>
              <a:buFont typeface="Wingdings" pitchFamily="2" charset="2"/>
              <a:buChar char="§"/>
            </a:pP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стоимости или технологических усовершенствований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明朝" charset="-128"/>
            </a:endParaRPr>
          </a:p>
          <a:p>
            <a:pPr lvl="1">
              <a:buClr>
                <a:schemeClr val="accent1"/>
              </a:buClr>
              <a:buSzPct val="85000"/>
              <a:buFont typeface="Wingdings" pitchFamily="2" charset="2"/>
              <a:buChar char="§"/>
            </a:pP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рекламных кампаний: календарь, длительность, характер, другие детали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明朝" charset="-128"/>
            </a:endParaRPr>
          </a:p>
          <a:p>
            <a:pPr lvl="1">
              <a:buClr>
                <a:schemeClr val="accent1"/>
              </a:buClr>
              <a:buSzPct val="85000"/>
              <a:buFont typeface="Wingdings" pitchFamily="2" charset="2"/>
              <a:buChar char="§"/>
            </a:pP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разделения рынков по категориям товаров или другим критериям (например: по классам товаров (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tiers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明朝" charset="-128"/>
            </a:endParaRPr>
          </a:p>
          <a:p>
            <a:pPr lvl="1">
              <a:buClr>
                <a:schemeClr val="accent1"/>
              </a:buClr>
              <a:buSzPct val="85000"/>
              <a:buFont typeface="Wingdings" pitchFamily="2" charset="2"/>
              <a:buChar char="§"/>
            </a:pP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согласованное поведение </a:t>
            </a:r>
            <a:r>
              <a:rPr lang="uk-UA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отношении новых или существующих клиентов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明朝" charset="-128"/>
            </a:endParaRPr>
          </a:p>
          <a:p>
            <a:pPr lvl="1">
              <a:buClr>
                <a:schemeClr val="accent1"/>
              </a:buClr>
              <a:buSzPct val="85000"/>
              <a:buFont typeface="Wingdings" pitchFamily="2" charset="2"/>
              <a:buChar char="§"/>
            </a:pP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создания препятствий для вхождения новых конкурентов на рынок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明朝" charset="-128"/>
            </a:endParaRPr>
          </a:p>
          <a:p>
            <a:pPr lvl="1">
              <a:buClr>
                <a:schemeClr val="accent1"/>
              </a:buClr>
              <a:buSzPct val="85000"/>
              <a:buFont typeface="Wingdings" pitchFamily="2" charset="2"/>
              <a:buChar char="§"/>
            </a:pP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торговых условий: скидок, логистики, сроков оплаты, способов оплаты</a:t>
            </a:r>
            <a:endParaRPr lang="uk-UA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6" name="Прямоугольник  1"/>
          <p:cNvSpPr/>
          <p:nvPr/>
        </p:nvSpPr>
        <p:spPr>
          <a:xfrm>
            <a:off x="1177279" y="2295039"/>
            <a:ext cx="551237" cy="36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038339" y="1214248"/>
            <a:ext cx="64927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Отношения с Конкурентами</a:t>
            </a:r>
            <a:endParaRPr lang="ru-RU" sz="2800" dirty="0">
              <a:solidFill>
                <a:schemeClr val="tx1">
                  <a:lumMod val="50000"/>
                  <a:lumOff val="50000"/>
                </a:schemeClr>
              </a:solidFill>
              <a:latin typeface="DIN Pro-Regular" panose="02000503030000020004" pitchFamily="2" charset="0"/>
            </a:endParaRPr>
          </a:p>
        </p:txBody>
      </p:sp>
      <p:pic>
        <p:nvPicPr>
          <p:cNvPr id="28" name="Picture 2" descr="https://palata-npr.ru/assets/images/news/all_2/232a6b85-c83e-4d51-a9d7-adc2c0047ad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24"/>
          <a:stretch/>
        </p:blipFill>
        <p:spPr bwMode="auto">
          <a:xfrm>
            <a:off x="7584267" y="1015068"/>
            <a:ext cx="5484100" cy="4818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70E76D2B-CB58-CE4B-A19D-BC08D6403975}"/>
              </a:ext>
            </a:extLst>
          </p:cNvPr>
          <p:cNvSpPr txBox="1"/>
          <p:nvPr/>
        </p:nvSpPr>
        <p:spPr>
          <a:xfrm>
            <a:off x="1072737" y="322948"/>
            <a:ext cx="73654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Добросовестная конкуренция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DIN Pro-Regular" panose="02000503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51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9EAFCF2-4FE4-FF41-BE8F-76D966F6DE84}"/>
              </a:ext>
            </a:extLst>
          </p:cNvPr>
          <p:cNvSpPr/>
          <p:nvPr/>
        </p:nvSpPr>
        <p:spPr>
          <a:xfrm>
            <a:off x="0" y="1015068"/>
            <a:ext cx="12192000" cy="4812559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CE648D-9CFE-6744-9837-77CA36285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848" y="357365"/>
            <a:ext cx="359561" cy="2081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A4D5977-4442-904C-95D4-4184D3E379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483" y="6071181"/>
            <a:ext cx="950547" cy="4687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DCEA3A0-B60D-F34A-8DF5-E831D039ED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8303" y="6134659"/>
            <a:ext cx="1139353" cy="341806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1089139" y="2550990"/>
            <a:ext cx="6332387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hlink"/>
              </a:buClr>
            </a:pPr>
            <a:r>
              <a:rPr lang="ru-RU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ЗАПРЕЩЕНО СОГЛАСОВАНИЕ ЦЕНЫ</a:t>
            </a:r>
            <a:r>
              <a:rPr lang="en-US" u="sng" dirty="0">
                <a:solidFill>
                  <a:schemeClr val="tx1">
                    <a:lumMod val="50000"/>
                    <a:lumOff val="50000"/>
                  </a:schemeClr>
                </a:solidFill>
                <a:ea typeface="明朝" charset="-128"/>
              </a:rPr>
              <a:t>:</a:t>
            </a:r>
            <a:endParaRPr lang="ru-RU" u="sng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>
              <a:buClr>
                <a:schemeClr val="accent1"/>
              </a:buClr>
              <a:buSzPct val="85000"/>
              <a:buFont typeface="Wingdings" pitchFamily="2" charset="2"/>
              <a:buChar char="§"/>
            </a:pPr>
            <a:r>
              <a:rPr lang="ru-RU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Каждый должен знать о том, что «согласование цены» ВСЕГДА незаконно</a:t>
            </a:r>
            <a:endParaRPr lang="en-US" u="sng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>
              <a:buClr>
                <a:schemeClr val="accent1"/>
              </a:buClr>
              <a:buSzPct val="85000"/>
              <a:buFont typeface="Wingdings" pitchFamily="2" charset="2"/>
              <a:buChar char="§"/>
            </a:pP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Запрещено согласование цены, разницы в цене, критериев определения цены, и любых других элементов, которые могут влиять на цену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明朝" charset="-128"/>
            </a:endParaRPr>
          </a:p>
          <a:p>
            <a:pPr lvl="1">
              <a:buClr>
                <a:schemeClr val="accent1"/>
              </a:buClr>
              <a:buSzPct val="85000"/>
              <a:buFont typeface="Wingdings" pitchFamily="2" charset="2"/>
              <a:buChar char="§"/>
            </a:pP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Запрещена «проверка» или подтверждение намерений конкурентов, включая ценообразование</a:t>
            </a:r>
            <a:endParaRPr lang="uk-UA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6" name="Прямоугольник  1"/>
          <p:cNvSpPr/>
          <p:nvPr/>
        </p:nvSpPr>
        <p:spPr>
          <a:xfrm>
            <a:off x="1177279" y="2295039"/>
            <a:ext cx="551237" cy="36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038339" y="1214248"/>
            <a:ext cx="64927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Отношения с Конкурентами</a:t>
            </a:r>
            <a:endParaRPr lang="ru-RU" sz="2800" dirty="0">
              <a:solidFill>
                <a:schemeClr val="tx1">
                  <a:lumMod val="50000"/>
                  <a:lumOff val="50000"/>
                </a:schemeClr>
              </a:solidFill>
              <a:latin typeface="DIN Pro-Regular" panose="02000503030000020004" pitchFamily="2" charset="0"/>
            </a:endParaRPr>
          </a:p>
        </p:txBody>
      </p:sp>
      <p:pic>
        <p:nvPicPr>
          <p:cNvPr id="25" name="Picture 2" descr="https://palata-npr.ru/assets/images/news/all_2/232a6b85-c83e-4d51-a9d7-adc2c0047ad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24"/>
          <a:stretch/>
        </p:blipFill>
        <p:spPr bwMode="auto">
          <a:xfrm>
            <a:off x="7584267" y="1015068"/>
            <a:ext cx="5484100" cy="4818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 1"/>
          <p:cNvSpPr/>
          <p:nvPr/>
        </p:nvSpPr>
        <p:spPr>
          <a:xfrm>
            <a:off x="7584267" y="1003106"/>
            <a:ext cx="11845050" cy="4812560"/>
          </a:xfrm>
          <a:prstGeom prst="rect">
            <a:avLst/>
          </a:prstGeom>
          <a:solidFill>
            <a:srgbClr val="0F161D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0E76D2B-CB58-CE4B-A19D-BC08D6403975}"/>
              </a:ext>
            </a:extLst>
          </p:cNvPr>
          <p:cNvSpPr txBox="1"/>
          <p:nvPr/>
        </p:nvSpPr>
        <p:spPr>
          <a:xfrm>
            <a:off x="1072737" y="322948"/>
            <a:ext cx="73654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Добросовестная конкуренция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DIN Pro-Regular" panose="02000503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38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413E7CF5-C623-4912-8ABD-D97EF90038D0}"/>
  <p:tag name="ISPRING_PROJECT_VERSION" val="9.3"/>
  <p:tag name="ISPRING_PROJECT_FOLDER_UPDATED" val="1"/>
  <p:tag name="ISPRING_LMS_API_VERSION" val="SCORM 2004 (2nd edition)"/>
  <p:tag name="ISPRING_ULTRA_SCORM_COURSE_ID" val="F3E2036E-73D0-4C84-9544-024D55A5E347"/>
  <p:tag name="ISPRING_CMI5_LAUNCH_METHOD" val="any window"/>
  <p:tag name="ISPRINGCLOUDFOLDERID" val="1"/>
  <p:tag name="ISPRING_SCORM_RATE_SLIDES" val="0"/>
  <p:tag name="ISPRING_SCORM_PASSING_SCORE" val="80.000000"/>
  <p:tag name="ISPRING_CURRENT_PLAYER_ID" val="universal"/>
  <p:tag name="ISPRING_FIRST_PUBLISH" val="1"/>
  <p:tag name="ISPRING_PRESENTATION_COURSE_TITLE" val="Прототип Макет курса Удлинители и сетевые фильтры"/>
  <p:tag name="ISPRING_PLAYERS_CUSTOMIZATION_2" val="UEsDBBQAAgAIAJcGl1A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DwU6xQSKVySOIHAABcHgAAHQAAAHVuaXZlcnNhbC9jb21tb25fbWVzc2FnZXMubG5nzVltb9NWFP6OxH+wKlXapPE2aWiaWpDj3DZWHTvYDqWbJqsaFapUykS3iX3rC4yiMlohUBlQGGzaF/YhLUmb5qX9C/Zf2C/Zc861Eycts92u2j4kil/uc17uOc8592To8p2bM8oPU7fnpm/NDg9cOHt+QJma/ebW9enZG8MDZXfkzOcDytx3k7PXJ2duzU4ND8zeGlAuXzp9amhmcvbG95M3pvD79ClFGbo5NTeHy7lLdNW9VqavDw+Ucp6qacJx9JwhPLWc1y3PVG1bdXXL9Aw1J4yBS/5asORX/bq/Fyz4e/5+MI/vLXy2cbfmt/GkNnQuhE2WUjLUCWF7jiYgieRZrueUSyXLdkUe0p4Ar+I3gf+e5AQr/q4SLEIoiapAaC2YV/Czpvj7eKFKSuDpNpZt4XkN7y4Eq4q/pfAaut+il6t+E7dhQhNvbbIJdb8arAYP/HpwL4MBzphuelCeXRbe1g3dnfCKVl7AgtesUM3fDRb9eq8iJ6SGadlF1Ugln3zWhPvYvXTZxDN6v5JVdskWjjBd7GWpYLkWBP+OEFkkZIIL7sKgVTJ4z2+wtdXgPnRoZJNk6HnY51kjnmaVTRdS3jDYrl9VBq+UhcOhapaLOWEPKsDfUQZdy4U3oofOYAZ5VyHusBx4TLsET/07OTCuwm1F1R6TntRsgRt5b1x3C2zgnr8D3AptE0JFbloLsh8ED4NHCovE5RlogJ2DRnXs87Tz7W2QQ5IWOVUb81zLU0slL1d23ZiNG5C4Q/uUhKFZxZJqTniGNWp5OX0Ua1/IgKKI8/cVbDIpvM8mQLmPPr148c6Fzy5+nAnZQUwbidgKg392PgW26dqW4UGAMDxTXHOZbdaA/9R/mm21VXYN3RS8WS8A8QuA3mWDQPpcZaev+ev4PElcXbZtpFuYEbrDxEn+MkREnMQsYWxWOc23ZWzS7TYFr78Z3OOHxIl74buIH4otplh8P4zIiTKMcKTH28FPyYmbt4oq4hnE4Nq6RglE5QMkDlYg1qbo2pdyoELzgALyRg3vQW+8U4FQ2mJifiX4mcmlJSmlxabVziarNG4alprngC8iAdVR0eesmAMqH9KAsnAr4gAlWEKNWZQJSrfxGxVmE3YtMKNWcIMe1SRcncvZdkQUUaoqpZnJH6VtVLqCZWXacpINstVx3RxFDluGgwKQj+7AqnWoJDlhmZSivYR0pqytMF9qGfFt1RE2J2GFbQaBHwHBk5n8iiqAhGHtEBkLWTUq6KMFAx+X1XoJteYRoLA5G0xJmFyxmhxL0rYUIGHBUx1n3LLzXBjgcMooGQP7rA9yj6yrZguyJNm6qVngAM2Ny98ABm85kKhVimuQDAhjVM7TkFbgICSM50py3DiMM3YOxBietKX38KjBMbJF4U8+DR5+ElnLpVJBBNRkH9LTpHASVAG6xG3fboyEEjPCUMumVvBybreUrTPRLHVDLSUGyKuXJ950dk1ucC8PoLc6JMHrPQmeqH4ozMtZ18Dp7Pan/tssq6wxyi3/eZY1E8KR5S9pkale1UdlM4SiE1E7V5zHwYpC/uGmfDFiOxnqFek0JrbeooJFTOQIUKos3N3wF3Z/FY5tBEtnsynlCPR6pqurRrw97CrX7q11B1Q7rjYo5ZrIE7dcKetfeiOqbnA3F88l9lW766NlqFlXOG0QpGGF6/gI7w2Ghd7Mi2vU2IarP+DuA/UbnIT4f0THCg7brleymtPTZ/RZFZVRmcwhUVSidOaSI2kp3lO009FKWt8cxR4i0JMzhoiHYZZjoRcy3QlY1TlK/3PgyTgBvXLg9al4CKtXuwfx/2l49swQjhKiR4jKLG45qimZozNrQJ68WeFkQOA8AFIWZ25OTs+kX1YgYTndYjpvQM2VNDW8u143Ryx2Wd/oIT2CaUUgGxS2sse5S1WBC0h4LNk7bLxRSy/FKWB/pZ2vabuYJzZ5CzOg8MwiPqM40tClizcuco7uyu6nQrSVtJRp9RgNZMSJJ98qxk6mPd2Qq7uG4CaKZ1d8aL7fOa/x4JG6vvdpW3XIKRdF5FPZqBykZfKLbFBJyBaPfeT+h6dKSsyUR2QeE4XOo/jh6V5L+tWvXD6OwqFvXvcMFmLa9SkTPEoS1iG74xw6YoR18nHjCNXG8UBTTU3Ig+xiOIGopFwKQiEfG67TOaS84W2mQVY0Q9wNq2g7Il4KhZQC5FQpL0ZUCImcSaxC5/9GSpB+FX/FUWTd/w2n/z/9t/4aPu8UgL7yn0H75/7aF5lw6XiF+iY6+F/xQa3F/ULDr3+dGY3M7IK9hcMahzdXydDlHAe641kjIzI/iUETI8NVc7028TTvJR3h4KBnaZaHw8RYXKQeKbo6krZ33PaYjee03+O/FWpMLpwJrUPGEZ3WlnPiwwO4msLMuMPdxzI9VyR0JZrv0SQl2V/k5DBYVddVtUIRhONwrBFZLdFAO1jJAhPFvGaVbUd0+EqOsztzL4WOcjwtr2QBpyk9aiIPjQD6DG6hsQaxSEs6iYi8b8oWrGYRweETDi06uZAFoDuNfsXtPXFlM+3fEnGg43dQ5CdXL3lqPs9DfGA8pwMHUNpRoQvHYlWudTFd6WYzPusnwu6b9qeVrxVUE7X9P1HBFqIz66fRc3c2+57jZofasb/m/0gCkv9FhdUR9UNed/+t4b60M4zqRetczfH/wEPnYn8L/w1QSwMEFAACAAgA8FOsUB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DwU6xQONxUAHQEAABcFAAAJwAAAHVuaXZlcnNhbC9mbGFzaF9wdWJsaXNoaW5nX3NldHRpbmdzLnhtbO1YS2/bRhC+61csWOTWiHbiNKlByUj1QIX6hYgtkpOxEtfWInwI5CqOe5JjtHHhIAmKGAVapEV76FmNpUZ+SP0Ly7/QX9IZPmTJD4FpZNdAc6BEzs58883sDDmkNvfYMskj5nrcsTPKdHpKIcyuOga31zLKl3rx+h2FeILaBjUdm2UU21HIXDal1RsVk3u1MhMCVD0CMLY3WxcZpSZEfVZV19fX09yru7jqmA0B+F666lhq3WUeswVz1bpJN+BPbNSZp0QICQDgsBw7MsumUoRoIdKCYzRMRrgBzG2OQVGzaFKvpqihWoVWH665TsM2co7puMRdq2SUj3KF/HT+ZqwTQuW5xWzMiZcFIYrFLDUMjiyoWeZfM1JjfK0GdG/MKGSdG6IWnKqor6mnUQLsMHSKKDkHcmCLCN5ighpU0PAy9CfYY+HFglBkbNjU4lUdVgjGn1Hy+srnD5YL9+ZLi1+s6EtL83ppOSQR2KijOJo66kgDQk7DrbKBH40KQas14A02q9T0mKYOi2I1jjtIq4I/gpywEzRXG6ZZbtTrjiuywm2wgMawcEDvHBht1bFHYsdrUnFM2NqAFFSpVWHGIrXY0GaXH3K7CJrTClmFPJkbGWWpzmxSpjYUGBfU5NUBgNeoeIKLoLCKkfZdl1OTAB50ACMLZeWYQhhZtUZdjw1Ti1c83NZqVn7v7xD/G9n3n8guHB0i38i+fAvHH7IHv29Q7D8j8i+/CVqb8gh1/WYo6IBmR/bAsOV/K7uyS/zNeOVPsO/IPdknYNPxN1FpLkht5PtcTq/BDvwjLdkG1CPEeCtbQKbjN/3tiBLSRdiPjz22IQD/KZwegQyV4XQfQyNApkVkG8y3kJPcB6byEDD3ZTudiNUreei/GMBG5FoxMCD1IBE7I8AkSMHJUPwt0ECYbcxwlNmIZhxTCHuMBHFdK8+X8oWV0mK+cP/aJVMek/3JMMUyRM9xnW0DXPJskHCDO1hpfSiDTljJJ0oWxUgcYTpQClv+c/87CLAzhOzvpCdZorDSC4JowtIB7jAo9JAULl9S4SblimstgO7LvSvQUu/aReMDuvh++hctNHmCgzYKqx62JWijiabq8pstTntwn2zDcYhugUMXxWcmewybaI/aqHYANj14crWSZ/ecoFuBG2zv1glX+IB9gqT9Z+gPyyf8gfy/ABoH/layNPw6hBjR6I3GeorEJPxOTd+4OXPrk9t3Pp1Nq383f78+1iga+ZZNyu145suNHfpO2RYd14IZjhlD9qVFvXDvbk4vfVXSH6zohfv6KEDA6fS0o6k4iZ09mOGkd3XnstfypfwBjlcJO+Sl/Enuyt2k2gkfHLvyt0SaP8sfE+n9MtLCQ5PliUHSf57Q7V7wZMU7wdPwjoBd2Qvub124+0VT6YWV+SWV6nu/Q4S1fjGlepUT9749/n/N29V+ab2gzJULC6XPlubzH3r2v8pgeDX4+DPytUdTz/wchSsWt7kFaTW5wQbfsLK3ZqY09eylVArQRr8IZlP/AFBLAwQUAAIACADwU6xQotFl6G4DAACcDAAAIQAAAHVuaXZlcnNhbC9mbGFzaF9za2luX3NldHRpbmdzLnhtbJVX227iMBB971cg9r20tLu0UhqJApWqZbvVwvLukAEsHDuyHbr8/Y7jXGxIStqoUj1zjj2X47EaqD3lvQNIRQV/6g/74VWvF6wzKYHrJSQpIxp6EVHwGj/1X/7O5/2BhQgm5AK0pnyrjKW09SgCo0xrwa/Xgmvc55oLmRDWD7+95D/BIEdeYgkMqytnQ9bgHjMc3dx0oVRnfEZYiyQl/DgXW3EdkfV+K0XGY0O7M18bbXdMQTLK94j8Pnx4nrYmwajSrxoSL6bZ7Ww4G3ajpBKUAhPS43Q8HP+4yGIkAlaedD+6f7gfd+TUR33emBPagSqqc9poOLob3bfRUrIFv8iT2fR2eteO57i735VP47IEDf/0xcxR/EeQX9pcpFn6FY2kUmxNQU84I/Nd5DBBYrx+SJg+mu8iwSRkDrooSMVojG0QMrZSvDFfG7itlsWf7pAIzN2Wgr2bJpxMD6OQiEG4IUxBMCiX1ql24uN3pvE2VQDXVIPeMcV3kikItcwKVG2rcX/gg/LYARWGGrESLEtgYgN2gL69xk8mz/lgceOrbE6AEg6F0YmwNtbIN6zrGdIx1siFaddvzo5n8FOP5ZSCeCZFN53yW65XffQCJ7gs61WuSq85aW6uuXKOLgwlJhExhLmuljQB07VgkNtsSIOzmAJODnRLND5MvwwuOi40pCoYnNgLpTXrKtBUM2iS21pkUmEs6F75ymvwWIp9ONRYz2GjS7RvrHtiXgtXCvm6g9KL/aq62XVP42Py1E+I3INcCsFUv1fw8AJize2zfM4w4xofU5CvfCM6crjQ4O6fx9kGFvYKdoUTrcl6l2BIbRlUJbWdbW5gUBzb1FmeJRHIGQqCQilI32ZxO7rdMfzVKwofEPuEFqdl6h1uxwmt9O4YCgUAketdeRvswnqSjGnK4ADlTHEMecJtmQUK705TvkZdviYdSydBFiOoFoqL8x0NhBXGJfxh5jo6aF6TSOWZeROlHO71zt64L6ekEas7IPN1oSRvY/Q3VRB75ZWTZFosNJG62LReF7mTA4w5TfIJhA7n+AaP5TAh0qIsubMsw5m9DsE8WtVmqiQ0eNooZsyGwyZK7jmdsUu8nuFGArgDNjdeOS/ATzhGgsj4rYJ4T0KD27IxR3w083mNgz5JdTBwTLY5VRvwb/yvJPwPUEsDBBQAAgAIAPBTrFB9Wr9ycAQAAOYTAAAmAAAAdW5pdmVyc2FsL2h0bWxfcHVibGlzaGluZ19zZXR0aW5ncy54bWztWEtv20YQvutXLFjk1ohxkjapQclIJRkR6hcitkhOxkpcW4vyIZCrOO5JjtHGhYMkKGIUaJEW7aFnNZYa+SH1Lyz/Qn9JZ/iQJVkWmFZyUyAHyuTszDffzM4sx9QWHlkmechcjzt2RplLX1MIsyuOwe3NjPK5vnj1tkI8QW2Dmo7NMortKGQhm9Jq9bLJvWqJCQGqHgEY25uviYxSFaI2r6pbW1tp7tVcXHXMugB8L11xLLXmMo/ZgrlqzaTb8Eds15inRAgJAOCyHDsyy6ZShGgh0rJj1E1GuAHMbY5BUfOusExFDbXKtPLlpuvUbSPnmI5L3M1yRvkgV8jP5W/EOiFSnlvMxpR4WRCiWMxTw+BIgpol/hUjVcY3q8D2+k2FbHFDVINbFfU19TxKgB1GThEl50AKbBHBW0xQgwoaPob+BHskvFgQioxtm1q8osMKwfAzSl5fv/tgrXBvqbjy2bq+urqkF9dCEoGNOoyjqcOONCDk1N0K6/vRqBC0UgXeYLNBTY9p6qAoVuO4gbQi+EPICRuhuVE3zVK9VnNckRVunQU0BoV9ehfAaBuOPRQ7PpOyY8LOBqSgSK0yM1aoBTlYW7QVsgGJMbczymqN2aREbSgoLqjJK30Lr172BBdBIS1G2ndcTk0CxQIVz8hySTnzGYZSqVLXY4Nc4hUP97GSld/5+8T/Wvb8x7IDV5vI17In38D1u+zC72sU+0+J/NNvgNaOPEVdvxEK2qDZll0wbPrfyI7sEH8nXvkD7NvyUPYI2LT9HVRaCHIZ+b6Q0yuwA/9IS7YA9RQx3sgmkGn7DX8vooR0EfbDM48tCMB/ArenIENluD3C0AiQaRLZAvNd5CSPgKk8Acwj2UonYvVSnvjP+7ARuWYMDEhdSMT+EDAJUjAair8LGgizhxmOMhvRjGMKYc+QIK4rpaVivrBeXMkX7l+5ZMoTsj8dpliG6Dmusz2AS54NEm5wGyutB2XQDit5pGRRjMQRpg2lsOs/87+FANsDyP5+epolCivdIIgGLB3jDoNCF0nh8iUVblKuuNYE6J48fAda6m27aHJAs++nf9BC0yfYb6Ow6mFbgjaaaqouv9nitAfnZAuuE3QLHDooHpvsCWyiPWqh2jHYdOHN1Uye3QuCbgZusL2bI67wBfsYSftP0R+WT/gD+X8ONI793WRp+GUAMaLRHY71HIlp+L02d/3GzY8+vnX7k/m0+lfjt6sTjaIZb82k3I6HvNzEKe+c7aLjWjC0MWPAvriiF+7dyenFL4r6g3W9cF8fBgg4nZ92NBVHr/GTGI52o4NY+T+cxF7JF/J7uF4m7IkX8kd5IA+Said8VRzIXxNp/iR/SKT381DTDsySI6Oj/yyh28PgXYq9/yQ8A7APu8GJ1oHzLppDZ1bYl1ScY/9N4BOrM6zn2RTnu5yqsX38PlWJq8obd+iRErM4Gl3S6TejrJUKy8VPV5fyM00fT5a//2HR/dv0hU/9rzdDn2s0dez3pBTIh7/NZVN/A1BLAwQUAAIACADwU6xQFS1le7cBAAB8BgAAHwAAAHVuaXZlcnNhbC9odG1sX3NraW5fc2V0dGluZ3MuanONlM9PwjAUx+/+FWReDYExnXhDNxMSDiZ6Mx668RgLXV/TFhSN/7vrQO26N2W90C+ffd+Pru/jbFA/QR4MbgYfze9m/9DeNxpYzagtXLR13qNXVg80L5fwVFbASwGBh+y+X/2RP38JyjgQjWm2fzQgtWMXoP1jxbh2aUk4KELThLajDF8J8I0C31uVHas6VOS0Odsag2KYozAgzFCgqljDBOf3zeNW6MG4A/UPumI5eKZhPBr1ka6jz+VYSSb2CyxwmLF8UyjciuWRntjl0uu9BFUf+OYAXIbXt0krQV5qMzdQ+YHTcRqmYT8pFWgNx7jTZBbOrkiYswy44xvF0XU0+wNtGXcb6tG7Upfmm47DeBJHLi1ZAZ0u3aXJOJm0MVF7dbrZCX7gDLyZvmIkZ3tQp1ih3MoTDlAqLGxHumhsF4lyZMtSFAcumdpFcjZZa9v3bTQTY5ihWv58FSO7XKbTjNY1Q++arYlbW/UNlxNGgyEvt/aiLqi5wCmRiouEJqmXf+dUKxvjjxq7f67rZmoD6gmR1+PTngroepqAmosVWoEZw/J1VWt1PS/upCBTz08u0s/z7PMLUEsDBBQAAgAIAPBTrFBhZcqvfAAAAH4AAAAcAAAAdW5pdmVyc2FsL2xvY2FsX3NldHRpbmdzLnhtbLOxr8jNUShLLSrOzM+zVTLUM1BSSM1Lzk/JzEu3VQoNcdO1UFIoLknMS0nMyc9LtVXKy1dSsLfjssnJT07MCU4tKQEqLFYoyEmsTC0KSc0FMkpS/RJzgSovzL+w78LuC3svdl/YqaCrcGHGhe0X9lzYemEvGO9T0rfjAgBQSwMEFAACAAgA8VOsUEucdf78AAAAEA0AABcAAAB1bml2ZXJzYWwvdW5pdmVyc2FsLnBuZ+sM8HPn5ZLiYmBg4PX0cAliYGBWZGBgiudgA4pkbLz5DUgxFge5OzGsOyfzEshhSXf0dWRg2NjP/SeRFcjnLPCILGZgEFMFYUbPIJUPDAw8Sz1dHEMq4t5e38jbYMBwwODf/k38X9o2XWjs5dKcrPu0I4abgUEhxYmBoWEKJyMDQ5AaCwODx0wBoGAqMYKyvicknCepeE6Km2s1D6ig4WwL0CWawkwMDEt8OBgYJhgB/eBwalRwVHBUcFRwVHBUcFRwVHBUcFRwVHBoC65McQK2+1UyzZ/X5D3cvRjUJ/hxmgxzW67tYpzyQs//x1WetUAxBk9XP5d1TglNAFBLAwQUAAIACADxU6xQ1LcMsUoAAABqAAAAGwAAAHVuaXZlcnNhbC91bml2ZXJzYWwucG5nLnhtbLOxr8jNUShLLSrOzM+zVTLUM1Cyt+PlsikoSi3LTC1XqACKGekZQICSQiUqtzwzpSTDVsnc3BwhlpGamZ5RYqtkamEMF9QHGgkAUEsBAgAAFAACAAgAlwaXUDZhWAJHAwAA4QkAABQAAAAAAAAAAQAAAAAAAAAAAHVuaXZlcnNhbC9wbGF5ZXIueG1sUEsBAgAAFAACAAgA8FOsUEilckjiBwAAXB4AAB0AAAAAAAAAAQAAAAAAeQMAAHVuaXZlcnNhbC9jb21tb25fbWVzc2FnZXMubG5nUEsBAgAAFAACAAgA8FOsUBUeYBujAAAAfwEAAC4AAAAAAAAAAQAAAAAAlgsAAHVuaXZlcnNhbC9wbGF5YmFja19hbmRfbmF2aWdhdGlvbl9zZXR0aW5ncy54bWxQSwECAAAUAAIACADwU6xQONxUAHQEAABcFAAAJwAAAAAAAAABAAAAAACFDAAAdW5pdmVyc2FsL2ZsYXNoX3B1Ymxpc2hpbmdfc2V0dGluZ3MueG1sUEsBAgAAFAACAAgA8FOsUKLRZehuAwAAnAwAACEAAAAAAAAAAQAAAAAAPhEAAHVuaXZlcnNhbC9mbGFzaF9za2luX3NldHRpbmdzLnhtbFBLAQIAABQAAgAIAPBTrFB9Wr9ycAQAAOYTAAAmAAAAAAAAAAEAAAAAAOsUAAB1bml2ZXJzYWwvaHRtbF9wdWJsaXNoaW5nX3NldHRpbmdzLnhtbFBLAQIAABQAAgAIAPBTrFAVLWV7twEAAHwGAAAfAAAAAAAAAAEAAAAAAJ8ZAAB1bml2ZXJzYWwvaHRtbF9za2luX3NldHRpbmdzLmpzUEsBAgAAFAACAAgA8FOsUGFlyq98AAAAfgAAABwAAAAAAAAAAQAAAAAAkxsAAHVuaXZlcnNhbC9sb2NhbF9zZXR0aW5ncy54bWxQSwECAAAUAAIACADxU6xQS5x1/vwAAAAQDQAAFwAAAAAAAAAAAAAAAABJHAAAdW5pdmVyc2FsL3VuaXZlcnNhbC5wbmdQSwECAAAUAAIACADxU6xQ1LcMsUoAAABqAAAAGwAAAAAAAAABAAAAAAB6HQAAdW5pdmVyc2FsL3VuaXZlcnNhbC5wbmcueG1sUEsFBgAAAAAKAAoABgMAAP0dAAAAAA=="/>
  <p:tag name="ISPRING_SCREEN_RECS_UPDATED" val="C:\Users\Irina\Desktop\Новая папка\Курс Принципы правомерного поведения партнера компании S3\"/>
  <p:tag name="ISPRINGONLINEFOLDERID" val="436"/>
  <p:tag name="ISPRINGONLINEFOLDERPATH" val="Учебные курсы/Электронные курсы общих знаний/Курс Принципы правомерного поведения партнера компании S3"/>
  <p:tag name="ISPRINGONLINEFOLDERDOMAIN" val="https://s3-2.ispringlearn.ru/"/>
  <p:tag name="ISPRING_OUTPUT_FOLDER" val="[[&quot;V:(\uFFFD{0CDA8A72-43E6-4A08-86A6-FB318E2BCDA8}&quot;,&quot;K:\\Обучение\\iSPRING КУРСЫ\\Принципы правомерного поведения партнера компании S3&quot;],[&quot;\uFFFD\uFFFDw,{B84E4ACC-D038-4715-A983-E9F45B896C63}&quot;,&quot;C:\\Users\\Irina\\Desktop\\Новая папка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Path&quot;:&quot;Учебные курсы/Электронные курсы общих знаний/Курс Принципы правомерного поведения партнера компании S3&quot;,&quot;onlineDestinationFolderId&quot;:&quot;436&quot;,&quot;onlineDestinationUrl&quot;:&quot;https://s3-2.ispringlearn.ru/&quot;},&quot;cloudSettings&quot;:{&quot;onlineDestinationFolderId&quot;:&quot;1&quot;},&quot;publishDestination&quot;:&quot;ISPRING_LMS&quot;,&quot;wordSettings&quot;:{&quot;printCopies&quot;:1}}"/>
  <p:tag name="ISPRING_RESOURCE_FOLDER" val="K:\Обучение\iSPRING КУРСЫ\Принципы правомерного поведения партнера компании S3\Добросовестная конкуренция\"/>
  <p:tag name="ISPRING_PRESENTATION_PATH" val="K:\Обучение\iSPRING КУРСЫ\Принципы правомерного поведения партнера компании S3\Добросовестная конкуренция.pptx"/>
  <p:tag name="ISPRING_ULTRA_SCORM_COURCE_TITLE" val="Курс Добросовестная конкуренция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Курс Добросовестная конкуренция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6302</TotalTime>
  <Words>1101</Words>
  <Application>Microsoft Office PowerPoint</Application>
  <PresentationFormat>Широкоэкранный</PresentationFormat>
  <Paragraphs>168</Paragraphs>
  <Slides>26</Slides>
  <Notes>26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7" baseType="lpstr">
      <vt:lpstr>MS PGothic</vt:lpstr>
      <vt:lpstr>游ゴシック</vt:lpstr>
      <vt:lpstr>Arial</vt:lpstr>
      <vt:lpstr>Calibri</vt:lpstr>
      <vt:lpstr>Calibri Light</vt:lpstr>
      <vt:lpstr>DIN Pro-Regular</vt:lpstr>
      <vt:lpstr>DINPro</vt:lpstr>
      <vt:lpstr>明朝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Курс Добросовестная конкуренция</dc:title>
  <dc:creator>Irina</dc:creator>
  <cp:lastModifiedBy>Ларкин Сергей</cp:lastModifiedBy>
  <cp:revision>652</cp:revision>
  <dcterms:created xsi:type="dcterms:W3CDTF">2020-04-01T13:21:40Z</dcterms:created>
  <dcterms:modified xsi:type="dcterms:W3CDTF">2021-09-30T12:34:58Z</dcterms:modified>
</cp:coreProperties>
</file>